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5"/>
  </p:notesMasterIdLst>
  <p:sldIdLst>
    <p:sldId id="258" r:id="rId2"/>
    <p:sldId id="259" r:id="rId3"/>
    <p:sldId id="269" r:id="rId4"/>
    <p:sldId id="343" r:id="rId5"/>
    <p:sldId id="342" r:id="rId6"/>
    <p:sldId id="285" r:id="rId7"/>
    <p:sldId id="344" r:id="rId8"/>
    <p:sldId id="287" r:id="rId9"/>
    <p:sldId id="276" r:id="rId10"/>
    <p:sldId id="288" r:id="rId11"/>
    <p:sldId id="270" r:id="rId12"/>
    <p:sldId id="289" r:id="rId13"/>
    <p:sldId id="290" r:id="rId14"/>
    <p:sldId id="291" r:id="rId15"/>
    <p:sldId id="346" r:id="rId16"/>
    <p:sldId id="293" r:id="rId17"/>
    <p:sldId id="349" r:id="rId18"/>
    <p:sldId id="351" r:id="rId19"/>
    <p:sldId id="352" r:id="rId20"/>
    <p:sldId id="353" r:id="rId21"/>
    <p:sldId id="354" r:id="rId22"/>
    <p:sldId id="355" r:id="rId23"/>
    <p:sldId id="357" r:id="rId24"/>
    <p:sldId id="301" r:id="rId25"/>
    <p:sldId id="302" r:id="rId26"/>
    <p:sldId id="303" r:id="rId27"/>
    <p:sldId id="304" r:id="rId28"/>
    <p:sldId id="363" r:id="rId29"/>
    <p:sldId id="263" r:id="rId30"/>
    <p:sldId id="277" r:id="rId31"/>
    <p:sldId id="308" r:id="rId32"/>
    <p:sldId id="260" r:id="rId33"/>
    <p:sldId id="310" r:id="rId34"/>
    <p:sldId id="311" r:id="rId35"/>
    <p:sldId id="345" r:id="rId36"/>
    <p:sldId id="312" r:id="rId37"/>
    <p:sldId id="313" r:id="rId38"/>
    <p:sldId id="347" r:id="rId39"/>
    <p:sldId id="348" r:id="rId40"/>
    <p:sldId id="315" r:id="rId41"/>
    <p:sldId id="314" r:id="rId42"/>
    <p:sldId id="329" r:id="rId43"/>
    <p:sldId id="317" r:id="rId44"/>
    <p:sldId id="323" r:id="rId45"/>
    <p:sldId id="324" r:id="rId46"/>
    <p:sldId id="325" r:id="rId47"/>
    <p:sldId id="326" r:id="rId48"/>
    <p:sldId id="327" r:id="rId49"/>
    <p:sldId id="328" r:id="rId50"/>
    <p:sldId id="318" r:id="rId51"/>
    <p:sldId id="272" r:id="rId52"/>
    <p:sldId id="282" r:id="rId53"/>
    <p:sldId id="359" r:id="rId54"/>
    <p:sldId id="332" r:id="rId55"/>
    <p:sldId id="333" r:id="rId56"/>
    <p:sldId id="360" r:id="rId57"/>
    <p:sldId id="361" r:id="rId58"/>
    <p:sldId id="336" r:id="rId59"/>
    <p:sldId id="337" r:id="rId60"/>
    <p:sldId id="338" r:id="rId61"/>
    <p:sldId id="364" r:id="rId62"/>
    <p:sldId id="340" r:id="rId63"/>
    <p:sldId id="341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EA"/>
    <a:srgbClr val="3737FF"/>
    <a:srgbClr val="BFBFBF"/>
    <a:srgbClr val="A349A4"/>
    <a:srgbClr val="007600"/>
    <a:srgbClr val="FFFFCC"/>
    <a:srgbClr val="990000"/>
    <a:srgbClr val="604A7B"/>
    <a:srgbClr val="E36C0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76095" autoAdjust="0"/>
  </p:normalViewPr>
  <p:slideViewPr>
    <p:cSldViewPr snapToGrid="0">
      <p:cViewPr varScale="1">
        <p:scale>
          <a:sx n="51" d="100"/>
          <a:sy n="51" d="100"/>
        </p:scale>
        <p:origin x="18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  <a:endParaRPr lang="en-GB" sz="20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075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80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878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escribe the motion of an object from a velocity-time graph, and identify the velocity-time graph from a description of motion.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representation.</a:t>
            </a: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811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velocity-time graph corresponding to a given displacement-time graph, and vice versa.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representation; different directions of motion are indicated by up or down slopes; and negative values of velocity on a graph show very slow (minus) speeds.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endParaRPr lang="en-GB" sz="1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927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8330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080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velocity-time graph corresponding to a given displacement-time graph, and vice versa.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representation; different directions of motion are indicated by up or down slopes; and negative values of velocity on a graph show very slow (minus) speeds.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endParaRPr lang="en-GB" sz="1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4074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dentify the velocity-time graph corresponding to a given displacement-time graph, and vice versa</a:t>
            </a:r>
          </a:p>
          <a:p>
            <a:pPr>
              <a:spcAft>
                <a:spcPts val="900"/>
              </a:spcAft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tudents who struggle with the ‘iconic interpretation’ of graphs (i.e., they see graphs as a picture of the physical situation) may believe that switching between kinematic variables (displacement, velocity, acceleration) does not change the appearance of a graph, and so find it difficult to match distance-time graphs to the corresponding speed-time graphs, or displacement-time graphs to the corresponding velocity-time graphs, and vice versa.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endParaRPr lang="en-GB" sz="1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9138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dentify the velocity-time graph corresponding to a given displacement-time graph, and vice versa</a:t>
            </a:r>
          </a:p>
          <a:p>
            <a:pPr>
              <a:spcAft>
                <a:spcPts val="900"/>
              </a:spcAft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tudents who struggle with the ‘iconic interpretation’ of graphs (i.e., they see graphs as a picture of the physical situation) may believe that switching between kinematic variables (displacement, velocity, acceleration) does not change the appearance of a graph, and so find it difficult to match distance-time graphs to the corresponding speed-time graphs, or displacement-time graphs to the corresponding velocity-time graphs, and vice versa.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endParaRPr lang="en-GB" sz="1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828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dentify the velocity-time graph corresponding to a given displacement-time graph, and vice versa</a:t>
            </a:r>
          </a:p>
          <a:p>
            <a:pPr>
              <a:spcAft>
                <a:spcPts val="900"/>
              </a:spcAft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tudents who struggle with the ‘iconic interpretation’ of graphs (i.e., they see graphs as a picture of the physical situation) may believe that switching between kinematic variables (displacement, velocity, acceleration) does not change the appearance of a graph, and so find it difficult to match distance-time graphs to the corresponding speed-time graphs, or displacement-time graphs to the corresponding velocity-time graphs, and vice versa.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endParaRPr lang="en-GB" sz="1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/>
              <a:t>Answers are revealed by clicking on the mouse.</a:t>
            </a:r>
          </a:p>
          <a:p>
            <a:pPr>
              <a:spcAft>
                <a:spcPts val="900"/>
              </a:spcAft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5218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calculate, and explain how to work out, the acceleration of an object from the gradient of a velocity-time graph.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height of a velocity-time graph is used to compare the size of accelerations, rather than the steepness of its slope; and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acceleration at a point on a v-t graph can be calculated from the values of velocity and time at that one point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807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calculate, and explain how to work out, the acceleration of an object from the gradient of a velocity-time graph.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height of a velocity-time graph is used to compare the size of accelerations, rather than the steepness of its slope; and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acceleration at a point on a v-t graph can be calculated from the values of velocity and time at that one point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calculate, and explain how to work out, the change in displacement of an object (or the distance it has travelled) from the area under a velocity-time graph.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area under a v-t graph for negative velocities represent the same thing as the area under a v-t graph for positive velocities; and displacement is worked out in the same way as total distance travelled.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1552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633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ead values of speed or velocity off a speed-time or velocity-time graph, and interpret the meaning of a negative velocity.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representation; different directions of motion are indicated by up or down slopes; and negative velocities correspond to speeds that are less than zero.  </a:t>
            </a:r>
            <a:endParaRPr lang="en-GB" sz="1800" strike="sngStrike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352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 values of speed or velocity off a speed-time or velocity-time graph, and interpret the meaning of a negative velocity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representation; different directions of motion are indicated by up or down slopes; and negative velocities correspond to speeds that are less than zero. </a:t>
            </a:r>
            <a:endParaRPr lang="en-GB" sz="1200" strike="sngStrike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The graph can be seen by clicking on the mouse.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The graph can be seen by clicking on the mouse.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98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endParaRPr lang="en-US" sz="1200" b="0" i="0" baseline="0" dirty="0">
              <a:solidFill>
                <a:schemeClr val="tx1"/>
              </a:solidFill>
            </a:endParaRPr>
          </a:p>
          <a:p>
            <a:pPr marL="0" lvl="0" indent="0">
              <a:spcAft>
                <a:spcPts val="900"/>
              </a:spcAft>
              <a:buFont typeface="+mj-lt"/>
              <a:buNone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1a. -10m/s    b. 11 minutes    c. to the left.</a:t>
            </a:r>
          </a:p>
          <a:p>
            <a:pPr marL="0" lvl="0" indent="0">
              <a:spcAft>
                <a:spcPts val="900"/>
              </a:spcAft>
              <a:buFont typeface="+mj-lt"/>
              <a:buNone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  8.4 minutes (students are expected to read this from the graph, not calculate it, so answers around 8.5 minutes are reasonable)</a:t>
            </a:r>
          </a:p>
          <a:p>
            <a:pPr marL="0" lvl="0" indent="0">
              <a:spcAft>
                <a:spcPts val="900"/>
              </a:spcAft>
              <a:buFont typeface="+mj-lt"/>
              <a:buNone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  10 minutes</a:t>
            </a:r>
          </a:p>
          <a:p>
            <a:pPr marL="0" lvl="0" indent="0">
              <a:spcAft>
                <a:spcPts val="900"/>
              </a:spcAft>
              <a:buFont typeface="+mj-lt"/>
              <a:buNone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   Towards</a:t>
            </a:r>
          </a:p>
          <a:p>
            <a:pPr marL="0" lvl="0" indent="0">
              <a:spcAft>
                <a:spcPts val="900"/>
              </a:spcAft>
              <a:buFont typeface="+mj-lt"/>
              <a:buNone/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   Towards</a:t>
            </a:r>
          </a:p>
          <a:p>
            <a:endParaRPr lang="en-GB" sz="12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motion of an object from a velocity-time graph, and identify the velocity-time graph from a description of motion.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0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representation.</a:t>
            </a:r>
          </a:p>
          <a:p>
            <a:endParaRPr lang="en-US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123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is shown on the next slide (velocity is assumed to be in the direction away from the data-logger).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561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921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8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escribe the motion of an object from a velocity-time graph, and identify the velocity-time graph from a description of motion.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0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Steady velocity away from the motion sensor.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29957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Starting from rest, velocity increases away from the motion sensor.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Moving away from the motion sensor and slowing steadily to a stop.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3180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Moving towards the motion sensor and slowing to a stop, turning round and increasing speed away from it again.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46752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Moving away from the motion sensor and slowing to a stop, turning round and increasing speed back towards it.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5216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Starting at rest, increasing velocity away from the motion sensor, moving at a steady velocity for a short time and then increasing velocity again.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6052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Moving away from the motion sensor and slowing down, and then speeding up again keeping in the same direction.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7486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1" baseline="0" dirty="0">
                <a:solidFill>
                  <a:schemeClr val="tx1"/>
                </a:solidFill>
              </a:rPr>
              <a:t>Moving towards the motion sensor and slowing to a stop, turning round and increasing speed away from it again. Then slowing down to a stop again, turning round again and increasing speed back towards the motion sensor.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537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66617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velocity-time graph corresponding to a given displacement-time graph, and vice versa.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representation; different directions of motion are indicated by up or down slopes; and negative values of velocity on a graph show very slow (minus) speeds. 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Simran has drawn the correct graph.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8137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velocity-time graph corresponding to a given displacement-time graph, and vice versa.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representation; different directions of motion are indicated by up or down slopes; and negative values of velocity on a graph show very slow (minus) speeds. 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39182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Ryan has drawn the correct graph.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8137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calculate, and explain how to work out, the acceleration of an object from the gradient of a velocity-time graph.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height of a velocity-time graph is used to compare the size of accelerations, rather than the steepness of its slope; and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acceleration at a point on a v-t graph can be calculated from the values of velocity and time at that one point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4568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b="0" i="1" dirty="0">
                <a:solidFill>
                  <a:schemeClr val="tx1"/>
                </a:solidFill>
              </a:rPr>
              <a:t>A model answer is revealed by clicking the mouse.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20090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endParaRPr lang="en-US" sz="1200" b="1" i="0" baseline="0" dirty="0">
              <a:solidFill>
                <a:schemeClr val="tx1"/>
              </a:solidFill>
            </a:endParaRPr>
          </a:p>
          <a:p>
            <a:pPr>
              <a:spcAft>
                <a:spcPts val="900"/>
              </a:spcAft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1a.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0.08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0.17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-0.17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e.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-0.17 m/s</a:t>
            </a:r>
            <a:r>
              <a:rPr lang="en-GB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9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NB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Acceleration is a vector, and so a direction must be given as well as a magnitude.</a:t>
            </a:r>
          </a:p>
          <a:p>
            <a:pPr>
              <a:spcAft>
                <a:spcPts val="9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positive acceleration indicates an acceleration to the right, and a negative acceleration indicates an acceleration to the left.  </a:t>
            </a:r>
          </a:p>
          <a:p>
            <a:pPr>
              <a:spcAft>
                <a:spcPts val="9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>
              <a:spcAft>
                <a:spcPts val="900"/>
              </a:spcAft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2a.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car is accelerating (changing velocity) at the same rate.</a:t>
            </a:r>
          </a:p>
          <a:p>
            <a:pPr marL="180340" indent="-180340">
              <a:spcAft>
                <a:spcPts val="900"/>
              </a:spcAft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2b.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Between D and E the car is slowing down, and then between E and F it is speeding up in the opposite direction (towards the left).</a:t>
            </a:r>
            <a:endParaRPr lang="en-GB" sz="1200" b="1" i="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indent="-180340">
              <a:spcAft>
                <a:spcPts val="900"/>
              </a:spcAft>
            </a:pPr>
            <a:endParaRPr lang="en-GB" sz="1200" b="1" i="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340" marR="0" lvl="0" indent="-1803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en-GB" sz="1800" b="0" i="1" baseline="0" dirty="0">
                <a:solidFill>
                  <a:schemeClr val="tx1"/>
                </a:solidFill>
              </a:rPr>
              <a:t>More detailed answers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calculate, and explain how to work out, the change in displacement of an object (or the distance it has travelled) from the area under a velocity-time graph.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area under a v-t graph for negative velocities represent the same thing as the area under a v-t graph for positive velocities; and displacement is worked out in the same way as total distance travelled.</a:t>
            </a:r>
          </a:p>
          <a:p>
            <a:endParaRPr lang="en-US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b="0" i="1" dirty="0">
                <a:solidFill>
                  <a:schemeClr val="tx1"/>
                </a:solidFill>
              </a:rPr>
              <a:t>A model answer is revealed by clicking the mouse.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20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30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1a. 300 m	b. 630 m	c. 930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baseline="0" dirty="0">
              <a:solidFill>
                <a:schemeClr val="tx1"/>
              </a:solidFill>
            </a:endParaRPr>
          </a:p>
          <a:p>
            <a:endParaRPr lang="en-US" sz="1200" b="0" i="0" baseline="0" dirty="0">
              <a:solidFill>
                <a:schemeClr val="tx1"/>
              </a:solidFill>
            </a:endParaRPr>
          </a:p>
          <a:p>
            <a:endParaRPr lang="en-GB" sz="12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baseline="0" dirty="0">
                <a:solidFill>
                  <a:schemeClr val="tx1"/>
                </a:solidFill>
              </a:rPr>
              <a:t>Expected answers: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2a. 540 m	b. 240 m	c. 300 m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68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PFM4.3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motion of an object from a velocity-time graph, and identify the velocity-time graph from a description of motion.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strike="noStrike" kern="1200" baseline="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 motion graph is a picture of the motion rather than a mathematical representation; different directions of motion are indicated by up or down slopes; and when the graph is level the motion has stopped.</a:t>
            </a: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77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16.xml"/><Relationship Id="rId3" Type="http://schemas.openxmlformats.org/officeDocument/2006/relationships/image" Target="../media/image1.png"/><Relationship Id="rId7" Type="http://schemas.openxmlformats.org/officeDocument/2006/relationships/slide" Target="slide24.xml"/><Relationship Id="rId12" Type="http://schemas.openxmlformats.org/officeDocument/2006/relationships/slide" Target="slide20.xml"/><Relationship Id="rId17" Type="http://schemas.openxmlformats.org/officeDocument/2006/relationships/slide" Target="slide33.xml"/><Relationship Id="rId2" Type="http://schemas.openxmlformats.org/officeDocument/2006/relationships/notesSlide" Target="../notesSlides/notesSlide1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60.xml"/><Relationship Id="rId5" Type="http://schemas.openxmlformats.org/officeDocument/2006/relationships/slide" Target="slide3.xml"/><Relationship Id="rId15" Type="http://schemas.openxmlformats.org/officeDocument/2006/relationships/slide" Target="slide37.xml"/><Relationship Id="rId10" Type="http://schemas.openxmlformats.org/officeDocument/2006/relationships/slide" Target="slide56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50.xml"/><Relationship Id="rId1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slide" Target="slide1.xml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slide" Target="slide1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slide" Target="slide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3.png"/><Relationship Id="rId4" Type="http://schemas.openxmlformats.org/officeDocument/2006/relationships/slide" Target="slide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9F46856-F9F5-44F9-BBF0-C056BBC9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65" y="637563"/>
            <a:ext cx="9144000" cy="620355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PFM4.3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Velocity-time graphs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2333" y="710897"/>
            <a:ext cx="8683572" cy="4785469"/>
            <a:chOff x="212333" y="710897"/>
            <a:chExt cx="8683572" cy="4785469"/>
          </a:xfrm>
        </p:grpSpPr>
        <p:grpSp>
          <p:nvGrpSpPr>
            <p:cNvPr id="3" name="Group 2"/>
            <p:cNvGrpSpPr/>
            <p:nvPr/>
          </p:nvGrpSpPr>
          <p:grpSpPr>
            <a:xfrm>
              <a:off x="212333" y="710897"/>
              <a:ext cx="8683572" cy="4785469"/>
              <a:chOff x="212333" y="710897"/>
              <a:chExt cx="8683572" cy="4785469"/>
            </a:xfrm>
          </p:grpSpPr>
          <p:grpSp>
            <p:nvGrpSpPr>
              <p:cNvPr id="89" name="Group 88"/>
              <p:cNvGrpSpPr/>
              <p:nvPr/>
            </p:nvGrpSpPr>
            <p:grpSpPr>
              <a:xfrm>
                <a:off x="212333" y="710897"/>
                <a:ext cx="8683572" cy="4785469"/>
                <a:chOff x="213529" y="663272"/>
                <a:chExt cx="8683572" cy="4785469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213529" y="663272"/>
                  <a:ext cx="8681180" cy="4785282"/>
                  <a:chOff x="213528" y="678512"/>
                  <a:chExt cx="8681180" cy="4785282"/>
                </a:xfrm>
              </p:grpSpPr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213528" y="678512"/>
                    <a:ext cx="8681180" cy="4785282"/>
                    <a:chOff x="237339" y="894412"/>
                    <a:chExt cx="8681180" cy="4785282"/>
                  </a:xfrm>
                </p:grpSpPr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1353428" y="911802"/>
                      <a:ext cx="7565091" cy="2027659"/>
                      <a:chOff x="1348745" y="911905"/>
                      <a:chExt cx="7565091" cy="2027659"/>
                    </a:xfrm>
                  </p:grpSpPr>
                  <p:grpSp>
                    <p:nvGrpSpPr>
                      <p:cNvPr id="32" name="Group 31"/>
                      <p:cNvGrpSpPr/>
                      <p:nvPr/>
                    </p:nvGrpSpPr>
                    <p:grpSpPr>
                      <a:xfrm>
                        <a:off x="1348745" y="911905"/>
                        <a:ext cx="7565091" cy="2027659"/>
                        <a:chOff x="1348745" y="911905"/>
                        <a:chExt cx="7565091" cy="2027659"/>
                      </a:xfrm>
                    </p:grpSpPr>
                    <p:sp>
                      <p:nvSpPr>
                        <p:cNvPr id="2" name="Rectangle 1"/>
                        <p:cNvSpPr/>
                        <p:nvPr/>
                      </p:nvSpPr>
                      <p:spPr>
                        <a:xfrm>
                          <a:off x="1348745" y="911905"/>
                          <a:ext cx="7565091" cy="589364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lnSpc>
                              <a:spcPct val="114000"/>
                            </a:lnSpc>
                          </a:pPr>
                          <a:r>
                            <a:rPr lang="en-GB" sz="95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 velocity-time graph of an object moving in one dimension can be read to find the object’s velocity at any moment of time. The gradient of the graph at a given time gives the object’s acceleration; and the area under the graph between any two times gives the change in the object’s displacement, or the distance it has travelled.</a:t>
                          </a:r>
                        </a:p>
                      </p:txBody>
                    </p:sp>
                    <p:sp>
                      <p:nvSpPr>
                        <p:cNvPr id="4" name="Rectangle 3"/>
                        <p:cNvSpPr/>
                        <p:nvPr/>
                      </p:nvSpPr>
                      <p:spPr>
                        <a:xfrm>
                          <a:off x="1348745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US" sz="93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Read values of speed or velocity off a speed-time or velocity-time graph, and interpret the meaning of a negative velocity.</a:t>
                          </a:r>
                          <a:endParaRPr lang="en-GB" sz="93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61813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Describe the motion of an object from a velocity-time graph, and identify the velocity-time graph from a description of motion.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5" name="Rectangle 14"/>
                        <p:cNvSpPr/>
                        <p:nvPr/>
                      </p:nvSpPr>
                      <p:spPr>
                        <a:xfrm>
                          <a:off x="4374881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US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Identify the velocity-time graph corresponding to a given displacement-time graph, and vice versa.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5887949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GB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Calculate, and explain how to work out, the acceleration of an object from the gradient of a velocity-time graph.</a:t>
                          </a:r>
                        </a:p>
                      </p:txBody>
                    </p:sp>
                    <p:sp>
                      <p:nvSpPr>
                        <p:cNvPr id="17" name="Rectangle 16"/>
                        <p:cNvSpPr/>
                        <p:nvPr/>
                      </p:nvSpPr>
                      <p:spPr>
                        <a:xfrm>
                          <a:off x="7401019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GB" sz="95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Calculate, and explain how to work out, the change in displacement of an object, or the distance it has travelled, from the area under a velocity-time graph.</a:t>
                          </a:r>
                        </a:p>
                      </p:txBody>
                    </p:sp>
                    <p:sp>
                      <p:nvSpPr>
                        <p:cNvPr id="20" name="Text Box 234"/>
                        <p:cNvSpPr txBox="1"/>
                        <p:nvPr/>
                      </p:nvSpPr>
                      <p:spPr>
                        <a:xfrm>
                          <a:off x="1426028" y="2638458"/>
                          <a:ext cx="200025" cy="22225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 w="6350">
                          <a:noFill/>
                        </a:ln>
                      </p:spPr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800" b="1" dirty="0">
                              <a:solidFill>
                                <a:srgbClr val="FFFFFF"/>
                              </a:solidFill>
                              <a:effectLst/>
                              <a:latin typeface="Arial Black" panose="020B0A040201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33" name="Rectangle 32"/>
                      <p:cNvSpPr/>
                      <p:nvPr/>
                    </p:nvSpPr>
                    <p:spPr>
                      <a:xfrm>
                        <a:off x="1348745" y="1497988"/>
                        <a:ext cx="7564274" cy="21737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</a:pPr>
                        <a:endParaRPr lang="en-GB" sz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0" name="Group 39"/>
                    <p:cNvGrpSpPr/>
                    <p:nvPr/>
                  </p:nvGrpSpPr>
                  <p:grpSpPr>
                    <a:xfrm>
                      <a:off x="237339" y="894412"/>
                      <a:ext cx="1080254" cy="4785282"/>
                      <a:chOff x="237339" y="894412"/>
                      <a:chExt cx="1080254" cy="4785282"/>
                    </a:xfrm>
                  </p:grpSpPr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238410" y="894412"/>
                        <a:ext cx="1079183" cy="58405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1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Learning focus </a:t>
                        </a:r>
                        <a:endPara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7" name="TextBox 36"/>
                      <p:cNvSpPr txBox="1"/>
                      <p:nvPr/>
                    </p:nvSpPr>
                    <p:spPr>
                      <a:xfrm>
                        <a:off x="237341" y="1497885"/>
                        <a:ext cx="1079183" cy="1441576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8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As students’ conceptual understanding progresses they can:</a:t>
                        </a:r>
                        <a:endParaRPr lang="en-GB" sz="8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237339" y="3013367"/>
                        <a:ext cx="1079183" cy="129600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1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Diagnostic questions</a:t>
                        </a:r>
                        <a:endPara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237339" y="4383694"/>
                        <a:ext cx="1079183" cy="129600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1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Response activities</a:t>
                        </a:r>
                        <a:endPara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48" name="TextBox 47">
                    <a:hlinkClick r:id="rId5" action="ppaction://hlinksldjump"/>
                  </p:cNvPr>
                  <p:cNvSpPr txBox="1"/>
                  <p:nvPr/>
                </p:nvSpPr>
                <p:spPr>
                  <a:xfrm>
                    <a:off x="1330956" y="2797466"/>
                    <a:ext cx="1510661" cy="129599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Reading the graph</a:t>
                    </a:r>
                    <a:endParaRPr lang="en-GB" sz="8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52" name="TextBox 51">
                  <a:hlinkClick r:id="rId6" action="ppaction://hlinksldjump"/>
                </p:cNvPr>
                <p:cNvSpPr txBox="1"/>
                <p:nvPr/>
              </p:nvSpPr>
              <p:spPr>
                <a:xfrm>
                  <a:off x="2843489" y="2782226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Telling the story</a:t>
                  </a:r>
                </a:p>
              </p:txBody>
            </p:sp>
            <p:sp>
              <p:nvSpPr>
                <p:cNvPr id="54" name="TextBox 53">
                  <a:hlinkClick r:id="rId7" action="ppaction://hlinksldjump"/>
                </p:cNvPr>
                <p:cNvSpPr txBox="1"/>
                <p:nvPr/>
              </p:nvSpPr>
              <p:spPr>
                <a:xfrm>
                  <a:off x="5871231" y="2782414"/>
                  <a:ext cx="1512000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Speeding up</a:t>
                  </a:r>
                </a:p>
              </p:txBody>
            </p:sp>
            <p:sp>
              <p:nvSpPr>
                <p:cNvPr id="55" name="TextBox 54">
                  <a:hlinkClick r:id="rId8" action="ppaction://hlinksldjump"/>
                </p:cNvPr>
                <p:cNvSpPr txBox="1"/>
                <p:nvPr/>
              </p:nvSpPr>
              <p:spPr>
                <a:xfrm>
                  <a:off x="7385101" y="2782227"/>
                  <a:ext cx="1512000" cy="12961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Are we there yet?</a:t>
                  </a: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329617" y="4152554"/>
                  <a:ext cx="1512001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GB" sz="11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1" name="TextBox 60">
                  <a:hlinkClick r:id="rId9" action="ppaction://hlinksldjump"/>
                </p:cNvPr>
                <p:cNvSpPr txBox="1"/>
                <p:nvPr/>
              </p:nvSpPr>
              <p:spPr>
                <a:xfrm>
                  <a:off x="4353619" y="4152554"/>
                  <a:ext cx="1513068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Translating motion graphs</a:t>
                  </a:r>
                </a:p>
              </p:txBody>
            </p:sp>
            <p:sp>
              <p:nvSpPr>
                <p:cNvPr id="62" name="TextBox 61">
                  <a:hlinkClick r:id="rId10" action="ppaction://hlinksldjump"/>
                </p:cNvPr>
                <p:cNvSpPr txBox="1"/>
                <p:nvPr/>
              </p:nvSpPr>
              <p:spPr>
                <a:xfrm>
                  <a:off x="5870963" y="4152554"/>
                  <a:ext cx="1513068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Using the gradient</a:t>
                  </a:r>
                </a:p>
              </p:txBody>
            </p:sp>
            <p:sp>
              <p:nvSpPr>
                <p:cNvPr id="64" name="TextBox 63">
                  <a:hlinkClick r:id="rId11" action="ppaction://hlinksldjump"/>
                </p:cNvPr>
                <p:cNvSpPr txBox="1"/>
                <p:nvPr/>
              </p:nvSpPr>
              <p:spPr>
                <a:xfrm>
                  <a:off x="7385101" y="4152554"/>
                  <a:ext cx="1512000" cy="12961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Calculating displacement</a:t>
                  </a:r>
                </a:p>
              </p:txBody>
            </p:sp>
            <p:sp>
              <p:nvSpPr>
                <p:cNvPr id="67" name="TextBox 66">
                  <a:hlinkClick r:id="rId12" action="ppaction://hlinksldjump"/>
                  <a:extLst>
                    <a:ext uri="{FF2B5EF4-FFF2-40B4-BE49-F238E27FC236}">
                      <a16:creationId xmlns:a16="http://schemas.microsoft.com/office/drawing/2014/main" id="{F10B036C-E6DD-4578-923C-EFBB4E44A6FB}"/>
                    </a:ext>
                  </a:extLst>
                </p:cNvPr>
                <p:cNvSpPr txBox="1"/>
                <p:nvPr/>
              </p:nvSpPr>
              <p:spPr>
                <a:xfrm>
                  <a:off x="4355754" y="3432555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From velocity to displacement</a:t>
                  </a:r>
                </a:p>
              </p:txBody>
            </p:sp>
            <p:sp>
              <p:nvSpPr>
                <p:cNvPr id="53" name="TextBox 52">
                  <a:hlinkClick r:id="rId13" action="ppaction://hlinksldjump"/>
                </p:cNvPr>
                <p:cNvSpPr txBox="1"/>
                <p:nvPr/>
              </p:nvSpPr>
              <p:spPr>
                <a:xfrm>
                  <a:off x="4357360" y="2782228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From displacement to velocity</a:t>
                  </a:r>
                </a:p>
              </p:txBody>
            </p:sp>
          </p:grpSp>
          <p:sp>
            <p:nvSpPr>
              <p:cNvPr id="65" name="TextBox 64"/>
              <p:cNvSpPr txBox="1"/>
              <p:nvPr/>
            </p:nvSpPr>
            <p:spPr>
              <a:xfrm>
                <a:off x="2842293" y="4200179"/>
                <a:ext cx="1512001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60" name="TextBox 59">
              <a:hlinkClick r:id="rId14" action="ppaction://hlinksldjump"/>
            </p:cNvPr>
            <p:cNvSpPr txBox="1"/>
            <p:nvPr/>
          </p:nvSpPr>
          <p:spPr>
            <a:xfrm>
              <a:off x="2841490" y="3476545"/>
              <a:ext cx="1512000" cy="64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>
                  <a:latin typeface="Verdana" panose="020B0604030504040204" pitchFamily="34" charset="0"/>
                  <a:ea typeface="Verdana" panose="020B0604030504040204" pitchFamily="34" charset="0"/>
                </a:rPr>
                <a:t>Choosing the graph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TextBox 68">
            <a:hlinkClick r:id="rId15" action="ppaction://hlinksldjump"/>
            <a:extLst>
              <a:ext uri="{FF2B5EF4-FFF2-40B4-BE49-F238E27FC236}">
                <a16:creationId xmlns:a16="http://schemas.microsoft.com/office/drawing/2014/main" id="{278275A2-5010-46F4-AF72-879B7F8D0FEF}"/>
              </a:ext>
            </a:extLst>
          </p:cNvPr>
          <p:cNvSpPr txBox="1"/>
          <p:nvPr/>
        </p:nvSpPr>
        <p:spPr>
          <a:xfrm>
            <a:off x="2844766" y="4195936"/>
            <a:ext cx="1513068" cy="648000"/>
          </a:xfrm>
          <a:prstGeom prst="rect">
            <a:avLst/>
          </a:prstGeom>
          <a:solidFill>
            <a:schemeClr val="bg1"/>
          </a:solidFill>
          <a:ln w="12700">
            <a:solidFill>
              <a:srgbClr val="604A7B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100" b="1" dirty="0">
                <a:latin typeface="Verdana" panose="020B0604030504040204" pitchFamily="34" charset="0"/>
                <a:ea typeface="Verdana" panose="020B0604030504040204" pitchFamily="34" charset="0"/>
              </a:rPr>
              <a:t>Drawing the story</a:t>
            </a:r>
          </a:p>
        </p:txBody>
      </p:sp>
      <p:sp>
        <p:nvSpPr>
          <p:cNvPr id="70" name="TextBox 69">
            <a:hlinkClick r:id="rId16" action="ppaction://hlinksldjump"/>
            <a:extLst>
              <a:ext uri="{FF2B5EF4-FFF2-40B4-BE49-F238E27FC236}">
                <a16:creationId xmlns:a16="http://schemas.microsoft.com/office/drawing/2014/main" id="{72E1F98D-73BD-4452-8C30-4F0CD8E0FC36}"/>
              </a:ext>
            </a:extLst>
          </p:cNvPr>
          <p:cNvSpPr txBox="1"/>
          <p:nvPr/>
        </p:nvSpPr>
        <p:spPr>
          <a:xfrm>
            <a:off x="2849113" y="4844725"/>
            <a:ext cx="1513068" cy="648000"/>
          </a:xfrm>
          <a:prstGeom prst="rect">
            <a:avLst/>
          </a:prstGeom>
          <a:solidFill>
            <a:schemeClr val="bg1"/>
          </a:solidFill>
          <a:ln w="12700">
            <a:solidFill>
              <a:srgbClr val="604A7B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100" b="1" dirty="0">
                <a:latin typeface="Verdana" panose="020B0604030504040204" pitchFamily="34" charset="0"/>
                <a:ea typeface="Verdana" panose="020B0604030504040204" pitchFamily="34" charset="0"/>
              </a:rPr>
              <a:t>Shaping the graph</a:t>
            </a:r>
          </a:p>
        </p:txBody>
      </p:sp>
      <p:sp>
        <p:nvSpPr>
          <p:cNvPr id="68" name="TextBox 67">
            <a:hlinkClick r:id="rId17" action="ppaction://hlinksldjump"/>
            <a:extLst>
              <a:ext uri="{FF2B5EF4-FFF2-40B4-BE49-F238E27FC236}">
                <a16:creationId xmlns:a16="http://schemas.microsoft.com/office/drawing/2014/main" id="{C0B27826-2D1B-4227-8CC2-97F6EBD83F12}"/>
              </a:ext>
            </a:extLst>
          </p:cNvPr>
          <p:cNvSpPr txBox="1"/>
          <p:nvPr/>
        </p:nvSpPr>
        <p:spPr>
          <a:xfrm>
            <a:off x="1331630" y="4200179"/>
            <a:ext cx="1513068" cy="1296000"/>
          </a:xfrm>
          <a:prstGeom prst="rect">
            <a:avLst/>
          </a:prstGeom>
          <a:solidFill>
            <a:schemeClr val="bg1"/>
          </a:solidFill>
          <a:ln w="12700">
            <a:solidFill>
              <a:srgbClr val="604A7B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100" b="1" dirty="0">
                <a:latin typeface="Verdana" panose="020B0604030504040204" pitchFamily="34" charset="0"/>
                <a:ea typeface="Verdana" panose="020B0604030504040204" pitchFamily="34" charset="0"/>
              </a:rPr>
              <a:t>Drawing graphs</a:t>
            </a:r>
          </a:p>
        </p:txBody>
      </p: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8112"/>
            <a:ext cx="9144000" cy="6203552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7F244524-540D-4DFA-8372-81153EA070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" t="2128" r="1439" b="2204"/>
          <a:stretch/>
        </p:blipFill>
        <p:spPr bwMode="auto">
          <a:xfrm>
            <a:off x="1693029" y="1923772"/>
            <a:ext cx="5965903" cy="3612232"/>
          </a:xfrm>
          <a:prstGeom prst="rect">
            <a:avLst/>
          </a:prstGeom>
          <a:noFill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Telling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1FABB33C-1162-4BEE-B422-BB42ABA344A5}"/>
              </a:ext>
            </a:extLst>
          </p:cNvPr>
          <p:cNvSpPr txBox="1">
            <a:spLocks/>
          </p:cNvSpPr>
          <p:nvPr/>
        </p:nvSpPr>
        <p:spPr>
          <a:xfrm>
            <a:off x="432000" y="864001"/>
            <a:ext cx="8132763" cy="928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Sammy goes for a walk on another day.  </a:t>
            </a:r>
          </a:p>
          <a:p>
            <a:pPr marL="354013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 graph shows her journey.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CFD406-3213-44BE-83B3-F737FE3379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34" y="863125"/>
            <a:ext cx="2111932" cy="184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36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A7173C4-84F5-44D9-BF31-952C02189B20}"/>
              </a:ext>
            </a:extLst>
          </p:cNvPr>
          <p:cNvGrpSpPr/>
          <p:nvPr/>
        </p:nvGrpSpPr>
        <p:grpSpPr>
          <a:xfrm>
            <a:off x="1897567" y="1298479"/>
            <a:ext cx="5313101" cy="1658482"/>
            <a:chOff x="2026483" y="1288069"/>
            <a:chExt cx="5313101" cy="1658482"/>
          </a:xfrm>
        </p:grpSpPr>
        <p:pic>
          <p:nvPicPr>
            <p:cNvPr id="34" name="Picture 33" descr="Chart, line chart&#10;&#10;Description automatically generated">
              <a:extLst>
                <a:ext uri="{FF2B5EF4-FFF2-40B4-BE49-F238E27FC236}">
                  <a16:creationId xmlns:a16="http://schemas.microsoft.com/office/drawing/2014/main" id="{1E2350DD-DCF2-4DBE-9247-BB034DAF39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3" t="14269" r="1261" b="2916"/>
            <a:stretch/>
          </p:blipFill>
          <p:spPr bwMode="auto">
            <a:xfrm>
              <a:off x="2026483" y="1288069"/>
              <a:ext cx="3181454" cy="1658482"/>
            </a:xfrm>
            <a:prstGeom prst="rect">
              <a:avLst/>
            </a:prstGeom>
            <a:noFill/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D9BF9D8-C8C1-4B42-8139-28D47E42B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316" y="1419885"/>
              <a:ext cx="1318268" cy="1154570"/>
            </a:xfrm>
            <a:prstGeom prst="rect">
              <a:avLst/>
            </a:prstGeom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CF67981F-9F6E-4299-BF3C-87D427DD2D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Telling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6"/>
            <a:ext cx="6992111" cy="56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spcAft>
                <a:spcPts val="1200"/>
              </a:spcAft>
            </a:pPr>
            <a:r>
              <a:rPr lang="en-US" sz="1800" b="1" dirty="0">
                <a:effectLst/>
                <a:cs typeface="Arial" panose="020B0604020202020204" pitchFamily="34" charset="0"/>
              </a:rPr>
              <a:t>2.</a:t>
            </a:r>
            <a:r>
              <a:rPr lang="en-US" sz="1800" dirty="0">
                <a:effectLst/>
                <a:cs typeface="Arial" panose="020B0604020202020204" pitchFamily="34" charset="0"/>
              </a:rPr>
              <a:t>	What is the best description of Sammy’s journey?</a:t>
            </a:r>
            <a:endParaRPr lang="en-GB" sz="1800" dirty="0">
              <a:effectLst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down a hill.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at a steady speed.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2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quickly, gradually slows down, stops and turns around. </a:t>
            </a:r>
          </a:p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 the way back, she speeds up again.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2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at a steady speed, then turns around and walks back at a steady speed.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1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2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quickly, gradually slows down and stops. She then starts walking again and speeds up as she goes.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76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Telling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532488" cy="83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This graph shows another journey.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D666E0-BAF5-46AF-AAD8-A35FCAFD3677}"/>
              </a:ext>
            </a:extLst>
          </p:cNvPr>
          <p:cNvGrpSpPr/>
          <p:nvPr/>
        </p:nvGrpSpPr>
        <p:grpSpPr>
          <a:xfrm>
            <a:off x="1421780" y="1593188"/>
            <a:ext cx="6300439" cy="3671624"/>
            <a:chOff x="1549276" y="1694688"/>
            <a:chExt cx="6300439" cy="367162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F709D1B-117D-4762-9485-AA4A7D1628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0" t="3096" r="1861" b="3708"/>
            <a:stretch/>
          </p:blipFill>
          <p:spPr bwMode="auto">
            <a:xfrm>
              <a:off x="1549276" y="1694688"/>
              <a:ext cx="6300439" cy="3671624"/>
            </a:xfrm>
            <a:prstGeom prst="rect">
              <a:avLst/>
            </a:prstGeom>
            <a:noFill/>
          </p:spPr>
        </p:pic>
        <p:pic>
          <p:nvPicPr>
            <p:cNvPr id="13" name="Picture 12" descr="A picture containing text, businesscard, container, box&#10;&#10;Description automatically generated">
              <a:extLst>
                <a:ext uri="{FF2B5EF4-FFF2-40B4-BE49-F238E27FC236}">
                  <a16:creationId xmlns:a16="http://schemas.microsoft.com/office/drawing/2014/main" id="{E5D95D0B-7CAD-4B95-8074-A87E46177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5196" y="1796188"/>
              <a:ext cx="2442845" cy="12122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593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Telling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3907535" cy="1172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best description of Sammy’s journey?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29"/>
            <a:ext cx="8303467" cy="540000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up a hill, along the level, and then uphill again.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gradually speeds up, stops for a bit, and then speeds up again.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gradually slows down, stops for a bit, and then speeds up again.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4198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41980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speeds up, walks at a steady speed, and then speeds up again.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AAE5C569-7085-4581-B8D7-320FE930F7CC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F17B0D-319E-41DC-A6BD-1A3F619E07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9919" y="863126"/>
            <a:ext cx="4391433" cy="256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966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Choosing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85163" cy="760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ball rolls down each slope.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graph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shows the motion of each ball?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44F3B8-7A06-4EDA-BB52-71E0BC256C1B}"/>
              </a:ext>
            </a:extLst>
          </p:cNvPr>
          <p:cNvGrpSpPr/>
          <p:nvPr/>
        </p:nvGrpSpPr>
        <p:grpSpPr>
          <a:xfrm>
            <a:off x="628223" y="1673922"/>
            <a:ext cx="7851792" cy="4347130"/>
            <a:chOff x="628223" y="1673922"/>
            <a:chExt cx="7851792" cy="434713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1AF16C2-8B2E-46F4-8DD8-EB94C799E341}"/>
                </a:ext>
              </a:extLst>
            </p:cNvPr>
            <p:cNvGrpSpPr/>
            <p:nvPr/>
          </p:nvGrpSpPr>
          <p:grpSpPr>
            <a:xfrm>
              <a:off x="628223" y="1691235"/>
              <a:ext cx="2538398" cy="1229576"/>
              <a:chOff x="628223" y="1691235"/>
              <a:chExt cx="2538398" cy="1229576"/>
            </a:xfrm>
          </p:grpSpPr>
          <p:pic>
            <p:nvPicPr>
              <p:cNvPr id="7" name="Picture 6" descr="A picture containing light, night sky&#10;&#10;Description automatically generated">
                <a:extLst>
                  <a:ext uri="{FF2B5EF4-FFF2-40B4-BE49-F238E27FC236}">
                    <a16:creationId xmlns:a16="http://schemas.microsoft.com/office/drawing/2014/main" id="{A2324B57-E70A-4F57-919F-924D3C530F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4621" y="1708124"/>
                <a:ext cx="2052000" cy="1212687"/>
              </a:xfrm>
              <a:prstGeom prst="rect">
                <a:avLst/>
              </a:prstGeom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FDE65456-F18E-47F6-A0A7-5D339BD7BB77}"/>
                  </a:ext>
                </a:extLst>
              </p:cNvPr>
              <p:cNvSpPr/>
              <p:nvPr/>
            </p:nvSpPr>
            <p:spPr>
              <a:xfrm>
                <a:off x="1114621" y="1691235"/>
                <a:ext cx="280988" cy="270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soft" dir="t"/>
              </a:scene3d>
              <a:sp3d prstMaterial="plastic"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AE35A85-49B4-498B-9C58-CA3D17DEE658}"/>
                  </a:ext>
                </a:extLst>
              </p:cNvPr>
              <p:cNvSpPr txBox="1"/>
              <p:nvPr/>
            </p:nvSpPr>
            <p:spPr>
              <a:xfrm>
                <a:off x="628223" y="1836000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A3731DE-9669-472F-B0B0-8778A0E54D29}"/>
                </a:ext>
              </a:extLst>
            </p:cNvPr>
            <p:cNvGrpSpPr/>
            <p:nvPr/>
          </p:nvGrpSpPr>
          <p:grpSpPr>
            <a:xfrm>
              <a:off x="5992223" y="1673922"/>
              <a:ext cx="2482248" cy="1246889"/>
              <a:chOff x="5992223" y="1673922"/>
              <a:chExt cx="2482248" cy="1246889"/>
            </a:xfrm>
          </p:grpSpPr>
          <p:pic>
            <p:nvPicPr>
              <p:cNvPr id="8" name="Picture 7" descr="A planet in space&#10;&#10;Description automatically generated with low confidence">
                <a:extLst>
                  <a:ext uri="{FF2B5EF4-FFF2-40B4-BE49-F238E27FC236}">
                    <a16:creationId xmlns:a16="http://schemas.microsoft.com/office/drawing/2014/main" id="{4A1EDB99-6DBB-492F-99CF-0E7E63C0EA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2521" y="1677644"/>
                <a:ext cx="2051950" cy="1243167"/>
              </a:xfrm>
              <a:prstGeom prst="rect">
                <a:avLst/>
              </a:prstGeom>
            </p:spPr>
          </p:pic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92D6E54-12C1-4361-8FF0-827EAF57A2F0}"/>
                  </a:ext>
                </a:extLst>
              </p:cNvPr>
              <p:cNvSpPr/>
              <p:nvPr/>
            </p:nvSpPr>
            <p:spPr>
              <a:xfrm>
                <a:off x="6422521" y="1673922"/>
                <a:ext cx="280988" cy="27002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soft" dir="t"/>
              </a:scene3d>
              <a:sp3d prstMaterial="plastic"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3744353-A314-4705-83E5-99A04D9E5D8F}"/>
                  </a:ext>
                </a:extLst>
              </p:cNvPr>
              <p:cNvSpPr txBox="1"/>
              <p:nvPr/>
            </p:nvSpPr>
            <p:spPr>
              <a:xfrm>
                <a:off x="5992223" y="1836000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A83887F-788A-47CD-BF2A-80EEAA2EE9AF}"/>
                </a:ext>
              </a:extLst>
            </p:cNvPr>
            <p:cNvGrpSpPr/>
            <p:nvPr/>
          </p:nvGrpSpPr>
          <p:grpSpPr>
            <a:xfrm>
              <a:off x="3292223" y="1772199"/>
              <a:ext cx="2499645" cy="1148612"/>
              <a:chOff x="3292223" y="1772199"/>
              <a:chExt cx="2499645" cy="1148612"/>
            </a:xfrm>
          </p:grpSpPr>
          <p:pic>
            <p:nvPicPr>
              <p:cNvPr id="9" name="Picture 8" descr="Shape&#10;&#10;Description automatically generated">
                <a:extLst>
                  <a:ext uri="{FF2B5EF4-FFF2-40B4-BE49-F238E27FC236}">
                    <a16:creationId xmlns:a16="http://schemas.microsoft.com/office/drawing/2014/main" id="{817495C5-D78F-433E-99B9-E8BEBF45B2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39868" y="1772250"/>
                <a:ext cx="2052000" cy="1148561"/>
              </a:xfrm>
              <a:prstGeom prst="rect">
                <a:avLst/>
              </a:prstGeom>
            </p:spPr>
          </p:pic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5FB50DE-3940-4EDC-AEFF-B691BADFBF21}"/>
                  </a:ext>
                </a:extLst>
              </p:cNvPr>
              <p:cNvSpPr/>
              <p:nvPr/>
            </p:nvSpPr>
            <p:spPr>
              <a:xfrm>
                <a:off x="3766749" y="1772199"/>
                <a:ext cx="280988" cy="270026"/>
              </a:xfrm>
              <a:prstGeom prst="ellipse">
                <a:avLst/>
              </a:prstGeom>
              <a:solidFill>
                <a:srgbClr val="007600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soft" dir="t"/>
              </a:scene3d>
              <a:sp3d prstMaterial="plastic"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11A1CDD-24FC-4901-972E-4B472E3C36EC}"/>
                  </a:ext>
                </a:extLst>
              </p:cNvPr>
              <p:cNvSpPr txBox="1"/>
              <p:nvPr/>
            </p:nvSpPr>
            <p:spPr>
              <a:xfrm>
                <a:off x="3292223" y="1836000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CC7AEFE-0155-4B93-9A2C-BCD3E07CECCE}"/>
                </a:ext>
              </a:extLst>
            </p:cNvPr>
            <p:cNvGrpSpPr/>
            <p:nvPr/>
          </p:nvGrpSpPr>
          <p:grpSpPr>
            <a:xfrm>
              <a:off x="628223" y="3200639"/>
              <a:ext cx="2470162" cy="1339064"/>
              <a:chOff x="628223" y="3200639"/>
              <a:chExt cx="2470162" cy="1339064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6996118C-EC58-4AD1-8CE4-75FC9AD29D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385" y="3200639"/>
                <a:ext cx="2232000" cy="1339064"/>
              </a:xfrm>
              <a:prstGeom prst="rect">
                <a:avLst/>
              </a:prstGeom>
              <a:noFill/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B68D3E-EE98-4B59-8E2F-8DB4730A7B26}"/>
                  </a:ext>
                </a:extLst>
              </p:cNvPr>
              <p:cNvSpPr txBox="1"/>
              <p:nvPr/>
            </p:nvSpPr>
            <p:spPr>
              <a:xfrm>
                <a:off x="628223" y="3200639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C1BE88D-DC93-446A-A520-2710897B0C74}"/>
                </a:ext>
              </a:extLst>
            </p:cNvPr>
            <p:cNvGrpSpPr/>
            <p:nvPr/>
          </p:nvGrpSpPr>
          <p:grpSpPr>
            <a:xfrm>
              <a:off x="5992223" y="3200639"/>
              <a:ext cx="2482248" cy="1339064"/>
              <a:chOff x="5992223" y="3200639"/>
              <a:chExt cx="2482248" cy="1339064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4283BACF-F1C9-4CFA-AF15-097DE3CC6A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2471" y="3200639"/>
                <a:ext cx="2232000" cy="1339064"/>
              </a:xfrm>
              <a:prstGeom prst="rect">
                <a:avLst/>
              </a:prstGeom>
              <a:noFill/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893A9B1-E4D9-4447-B615-6FC9D9014A9F}"/>
                  </a:ext>
                </a:extLst>
              </p:cNvPr>
              <p:cNvSpPr txBox="1"/>
              <p:nvPr/>
            </p:nvSpPr>
            <p:spPr>
              <a:xfrm>
                <a:off x="5992223" y="3200639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43E5DE2-0E2B-4BF3-9E66-142D18518A19}"/>
                </a:ext>
              </a:extLst>
            </p:cNvPr>
            <p:cNvGrpSpPr/>
            <p:nvPr/>
          </p:nvGrpSpPr>
          <p:grpSpPr>
            <a:xfrm>
              <a:off x="3292223" y="3200639"/>
              <a:ext cx="2494205" cy="1339064"/>
              <a:chOff x="3292223" y="3200639"/>
              <a:chExt cx="2494205" cy="133906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04CB4E4-6CC2-421B-925E-B74451DF00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54428" y="3200639"/>
                <a:ext cx="2232000" cy="1339064"/>
              </a:xfrm>
              <a:prstGeom prst="rect">
                <a:avLst/>
              </a:prstGeom>
              <a:noFill/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B32D5E4-E9D0-47D5-8BFB-06D8EB889214}"/>
                  </a:ext>
                </a:extLst>
              </p:cNvPr>
              <p:cNvSpPr txBox="1"/>
              <p:nvPr/>
            </p:nvSpPr>
            <p:spPr>
              <a:xfrm>
                <a:off x="3292223" y="3200639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6F34FF9-E23C-4A3C-AF19-47721FCC825E}"/>
                </a:ext>
              </a:extLst>
            </p:cNvPr>
            <p:cNvGrpSpPr/>
            <p:nvPr/>
          </p:nvGrpSpPr>
          <p:grpSpPr>
            <a:xfrm>
              <a:off x="628223" y="4681031"/>
              <a:ext cx="2470162" cy="1340021"/>
              <a:chOff x="628223" y="4681031"/>
              <a:chExt cx="2470162" cy="1340021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08AE531-4ACB-4440-819C-E23467030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6385" y="4681988"/>
                <a:ext cx="2232000" cy="1339064"/>
              </a:xfrm>
              <a:prstGeom prst="rect">
                <a:avLst/>
              </a:prstGeom>
              <a:noFill/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8D83FCB-76BE-4A8A-B0EA-7D72C89824F9}"/>
                  </a:ext>
                </a:extLst>
              </p:cNvPr>
              <p:cNvSpPr txBox="1"/>
              <p:nvPr/>
            </p:nvSpPr>
            <p:spPr>
              <a:xfrm>
                <a:off x="628223" y="4681031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444AF7F-FB9E-4035-800F-88ABD3A95DB6}"/>
                </a:ext>
              </a:extLst>
            </p:cNvPr>
            <p:cNvGrpSpPr/>
            <p:nvPr/>
          </p:nvGrpSpPr>
          <p:grpSpPr>
            <a:xfrm>
              <a:off x="5992223" y="4681031"/>
              <a:ext cx="2487792" cy="1340021"/>
              <a:chOff x="5992223" y="4681031"/>
              <a:chExt cx="2487792" cy="1340021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D6EB13E3-9A9C-4731-BCD9-2E8616970B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8015" y="4681988"/>
                <a:ext cx="2232000" cy="1339064"/>
              </a:xfrm>
              <a:prstGeom prst="rect">
                <a:avLst/>
              </a:prstGeom>
              <a:noFill/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B31E056-877A-4B51-AB76-EE43B1236372}"/>
                  </a:ext>
                </a:extLst>
              </p:cNvPr>
              <p:cNvSpPr txBox="1"/>
              <p:nvPr/>
            </p:nvSpPr>
            <p:spPr>
              <a:xfrm>
                <a:off x="5992223" y="4681031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D68EBB0-20C4-42CD-88A0-91DCA975AF43}"/>
                </a:ext>
              </a:extLst>
            </p:cNvPr>
            <p:cNvGrpSpPr/>
            <p:nvPr/>
          </p:nvGrpSpPr>
          <p:grpSpPr>
            <a:xfrm>
              <a:off x="3292223" y="4681031"/>
              <a:ext cx="2496977" cy="1340021"/>
              <a:chOff x="3292223" y="4681031"/>
              <a:chExt cx="2496977" cy="134002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498C0A0-27A2-4A4B-B463-4D3C85433B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57200" y="4681988"/>
                <a:ext cx="2232000" cy="1339064"/>
              </a:xfrm>
              <a:prstGeom prst="rect">
                <a:avLst/>
              </a:prstGeom>
              <a:noFill/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B1BF398-970F-44BB-AA09-27057E51D97C}"/>
                  </a:ext>
                </a:extLst>
              </p:cNvPr>
              <p:cNvSpPr txBox="1"/>
              <p:nvPr/>
            </p:nvSpPr>
            <p:spPr>
              <a:xfrm>
                <a:off x="3292223" y="4681031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3774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Choosing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85163" cy="760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/>
              <a:t>Which graph </a:t>
            </a:r>
            <a:r>
              <a:rPr lang="en-US" sz="1600" i="1" dirty="0"/>
              <a:t>best</a:t>
            </a:r>
            <a:r>
              <a:rPr lang="en-US" sz="1600" dirty="0"/>
              <a:t> shows the motion of each ball?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b="1" dirty="0"/>
              <a:t>Answers: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3CB068F-1848-423B-A8BF-25541AE8DF65}"/>
              </a:ext>
            </a:extLst>
          </p:cNvPr>
          <p:cNvGrpSpPr/>
          <p:nvPr/>
        </p:nvGrpSpPr>
        <p:grpSpPr>
          <a:xfrm>
            <a:off x="628223" y="1673922"/>
            <a:ext cx="7851792" cy="4347130"/>
            <a:chOff x="432000" y="1673922"/>
            <a:chExt cx="7851792" cy="434713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11A46AD-0B31-4CAE-A5D6-4A26DEE34FB6}"/>
                </a:ext>
              </a:extLst>
            </p:cNvPr>
            <p:cNvGrpSpPr/>
            <p:nvPr/>
          </p:nvGrpSpPr>
          <p:grpSpPr>
            <a:xfrm>
              <a:off x="670162" y="1673922"/>
              <a:ext cx="7613630" cy="4347130"/>
              <a:chOff x="688043" y="1889122"/>
              <a:chExt cx="7613630" cy="434713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7CFA78FD-85BF-4D96-B1AE-D7FAF485C1B5}"/>
                  </a:ext>
                </a:extLst>
              </p:cNvPr>
              <p:cNvGrpSpPr/>
              <p:nvPr/>
            </p:nvGrpSpPr>
            <p:grpSpPr>
              <a:xfrm>
                <a:off x="688043" y="1892844"/>
                <a:ext cx="7613630" cy="4343408"/>
                <a:chOff x="406616" y="1271123"/>
                <a:chExt cx="7613630" cy="4343408"/>
              </a:xfrm>
            </p:grpSpPr>
            <p:pic>
              <p:nvPicPr>
                <p:cNvPr id="7" name="Picture 6" descr="A picture containing light, night sky&#10;&#10;Description automatically generated">
                  <a:extLst>
                    <a:ext uri="{FF2B5EF4-FFF2-40B4-BE49-F238E27FC236}">
                      <a16:creationId xmlns:a16="http://schemas.microsoft.com/office/drawing/2014/main" id="{A2324B57-E70A-4F57-919F-924D3C530F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4852" y="1301603"/>
                  <a:ext cx="2052000" cy="1212687"/>
                </a:xfrm>
                <a:prstGeom prst="rect">
                  <a:avLst/>
                </a:prstGeom>
              </p:spPr>
            </p:pic>
            <p:pic>
              <p:nvPicPr>
                <p:cNvPr id="8" name="Picture 7" descr="A planet in space&#10;&#10;Description automatically generated with low confidence">
                  <a:extLst>
                    <a:ext uri="{FF2B5EF4-FFF2-40B4-BE49-F238E27FC236}">
                      <a16:creationId xmlns:a16="http://schemas.microsoft.com/office/drawing/2014/main" id="{4A1EDB99-6DBB-492F-99CF-0E7E63C0EA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62752" y="1271123"/>
                  <a:ext cx="2051950" cy="1243167"/>
                </a:xfrm>
                <a:prstGeom prst="rect">
                  <a:avLst/>
                </a:prstGeom>
              </p:spPr>
            </p:pic>
            <p:pic>
              <p:nvPicPr>
                <p:cNvPr id="9" name="Picture 8" descr="Shape&#10;&#10;Description automatically generated">
                  <a:extLst>
                    <a:ext uri="{FF2B5EF4-FFF2-40B4-BE49-F238E27FC236}">
                      <a16:creationId xmlns:a16="http://schemas.microsoft.com/office/drawing/2014/main" id="{817495C5-D78F-433E-99B9-E8BEBF45B2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80099" y="1365729"/>
                  <a:ext cx="2052000" cy="1148561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F498C0A0-27A2-4A4B-B463-4D3C85433B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97431" y="4275467"/>
                  <a:ext cx="2232000" cy="1339064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4283BACF-F1C9-4CFA-AF15-097DE3CC6AD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82702" y="2794118"/>
                  <a:ext cx="2232000" cy="1339064"/>
                </a:xfrm>
                <a:prstGeom prst="rect">
                  <a:avLst/>
                </a:prstGeom>
                <a:noFill/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6996118C-EC58-4AD1-8CE4-75FC9AD29D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6616" y="2794118"/>
                  <a:ext cx="2232000" cy="1339064"/>
                </a:xfrm>
                <a:prstGeom prst="rect">
                  <a:avLst/>
                </a:prstGeom>
                <a:noFill/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004CB4E4-6CC2-421B-925E-B74451DF00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94659" y="2794118"/>
                  <a:ext cx="2232000" cy="1339064"/>
                </a:xfrm>
                <a:prstGeom prst="rect">
                  <a:avLst/>
                </a:prstGeom>
                <a:noFill/>
              </p:spPr>
            </p:pic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308AE531-4ACB-4440-819C-E234670308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6616" y="4275467"/>
                  <a:ext cx="2232000" cy="1339064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D6EB13E3-9A9C-4731-BCD9-2E8616970B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88246" y="4275467"/>
                  <a:ext cx="2232000" cy="1339064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FDE65456-F18E-47F6-A0A7-5D339BD7BB77}"/>
                  </a:ext>
                </a:extLst>
              </p:cNvPr>
              <p:cNvSpPr/>
              <p:nvPr/>
            </p:nvSpPr>
            <p:spPr>
              <a:xfrm>
                <a:off x="936279" y="1906435"/>
                <a:ext cx="280988" cy="27002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soft" dir="t"/>
              </a:scene3d>
              <a:sp3d prstMaterial="plastic"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92D6E54-12C1-4361-8FF0-827EAF57A2F0}"/>
                  </a:ext>
                </a:extLst>
              </p:cNvPr>
              <p:cNvSpPr/>
              <p:nvPr/>
            </p:nvSpPr>
            <p:spPr>
              <a:xfrm>
                <a:off x="6244179" y="1889122"/>
                <a:ext cx="280988" cy="27002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soft" dir="t"/>
              </a:scene3d>
              <a:sp3d prstMaterial="plastic"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5FB50DE-3940-4EDC-AEFF-B691BADFBF21}"/>
                  </a:ext>
                </a:extLst>
              </p:cNvPr>
              <p:cNvSpPr/>
              <p:nvPr/>
            </p:nvSpPr>
            <p:spPr>
              <a:xfrm>
                <a:off x="3588407" y="1987399"/>
                <a:ext cx="280988" cy="270026"/>
              </a:xfrm>
              <a:prstGeom prst="ellipse">
                <a:avLst/>
              </a:prstGeom>
              <a:solidFill>
                <a:srgbClr val="007600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soft" dir="t"/>
              </a:scene3d>
              <a:sp3d prstMaterial="plastic"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AE35A85-49B4-498B-9C58-CA3D17DEE658}"/>
                </a:ext>
              </a:extLst>
            </p:cNvPr>
            <p:cNvSpPr txBox="1"/>
            <p:nvPr/>
          </p:nvSpPr>
          <p:spPr>
            <a:xfrm>
              <a:off x="432000" y="1836000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3744353-A314-4705-83E5-99A04D9E5D8F}"/>
                </a:ext>
              </a:extLst>
            </p:cNvPr>
            <p:cNvSpPr txBox="1"/>
            <p:nvPr/>
          </p:nvSpPr>
          <p:spPr>
            <a:xfrm>
              <a:off x="5796000" y="1836000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11A1CDD-24FC-4901-972E-4B472E3C36EC}"/>
                </a:ext>
              </a:extLst>
            </p:cNvPr>
            <p:cNvSpPr txBox="1"/>
            <p:nvPr/>
          </p:nvSpPr>
          <p:spPr>
            <a:xfrm>
              <a:off x="3096000" y="1836000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4B68D3E-EE98-4B59-8E2F-8DB4730A7B26}"/>
              </a:ext>
            </a:extLst>
          </p:cNvPr>
          <p:cNvSpPr txBox="1"/>
          <p:nvPr/>
        </p:nvSpPr>
        <p:spPr>
          <a:xfrm>
            <a:off x="628223" y="3200639"/>
            <a:ext cx="3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93A9B1-E4D9-4447-B615-6FC9D9014A9F}"/>
              </a:ext>
            </a:extLst>
          </p:cNvPr>
          <p:cNvSpPr txBox="1"/>
          <p:nvPr/>
        </p:nvSpPr>
        <p:spPr>
          <a:xfrm>
            <a:off x="5992223" y="3200639"/>
            <a:ext cx="3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B32D5E4-E9D0-47D5-8BFB-06D8EB889214}"/>
              </a:ext>
            </a:extLst>
          </p:cNvPr>
          <p:cNvSpPr txBox="1"/>
          <p:nvPr/>
        </p:nvSpPr>
        <p:spPr>
          <a:xfrm>
            <a:off x="3292223" y="3200639"/>
            <a:ext cx="3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8D83FCB-76BE-4A8A-B0EA-7D72C89824F9}"/>
              </a:ext>
            </a:extLst>
          </p:cNvPr>
          <p:cNvSpPr txBox="1"/>
          <p:nvPr/>
        </p:nvSpPr>
        <p:spPr>
          <a:xfrm>
            <a:off x="628223" y="4681031"/>
            <a:ext cx="3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31E056-877A-4B51-AB76-EE43B1236372}"/>
              </a:ext>
            </a:extLst>
          </p:cNvPr>
          <p:cNvSpPr txBox="1"/>
          <p:nvPr/>
        </p:nvSpPr>
        <p:spPr>
          <a:xfrm>
            <a:off x="5992223" y="4681031"/>
            <a:ext cx="3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1BF398-970F-44BB-AA09-27057E51D97C}"/>
              </a:ext>
            </a:extLst>
          </p:cNvPr>
          <p:cNvSpPr txBox="1"/>
          <p:nvPr/>
        </p:nvSpPr>
        <p:spPr>
          <a:xfrm>
            <a:off x="3292223" y="4681031"/>
            <a:ext cx="302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1CBEEF0-EB2E-40F3-8FB4-E66B83B6407F}"/>
              </a:ext>
            </a:extLst>
          </p:cNvPr>
          <p:cNvSpPr/>
          <p:nvPr/>
        </p:nvSpPr>
        <p:spPr>
          <a:xfrm>
            <a:off x="3292223" y="4539703"/>
            <a:ext cx="2596513" cy="1481349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8C107A6-AA6C-4737-8EB6-060310D583EF}"/>
              </a:ext>
            </a:extLst>
          </p:cNvPr>
          <p:cNvSpPr/>
          <p:nvPr/>
        </p:nvSpPr>
        <p:spPr>
          <a:xfrm>
            <a:off x="5992223" y="3058354"/>
            <a:ext cx="2596513" cy="1481349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198EB5F-E2B9-4660-9038-DCB6573D528E}"/>
              </a:ext>
            </a:extLst>
          </p:cNvPr>
          <p:cNvSpPr/>
          <p:nvPr/>
        </p:nvSpPr>
        <p:spPr>
          <a:xfrm>
            <a:off x="628223" y="3015624"/>
            <a:ext cx="2596513" cy="1481349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18">
            <a:hlinkClick r:id="rId13" action="ppaction://hlinksldjump"/>
            <a:extLst>
              <a:ext uri="{FF2B5EF4-FFF2-40B4-BE49-F238E27FC236}">
                <a16:creationId xmlns:a16="http://schemas.microsoft.com/office/drawing/2014/main" id="{F4DB542E-5FAB-45D5-A4F6-3DF7ABC4F9F2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39858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displacement to velocity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The movement of an object can be shown on different types of graph.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Which velocity-time graph shows the same movement as each </a:t>
            </a:r>
            <a:r>
              <a:rPr lang="en-GB" sz="1600" dirty="0">
                <a:effectLst/>
                <a:cs typeface="Arial" panose="020B0604020202020204" pitchFamily="34" charset="0"/>
              </a:rPr>
              <a:t>displacement-time graph?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0A44687-0BFA-4A80-8D8F-AF4F0BE17FD0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071C38-6476-4B32-B0FD-45EC2F199C11}"/>
                </a:ext>
              </a:extLst>
            </p:cNvPr>
            <p:cNvSpPr/>
            <p:nvPr/>
          </p:nvSpPr>
          <p:spPr>
            <a:xfrm rot="16200000">
              <a:off x="-459115" y="4345860"/>
              <a:ext cx="13798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B6E6CC9-54A0-485B-88B3-7F1E3B3CBF94}"/>
                </a:ext>
              </a:extLst>
            </p:cNvPr>
            <p:cNvGrpSpPr/>
            <p:nvPr/>
          </p:nvGrpSpPr>
          <p:grpSpPr>
            <a:xfrm>
              <a:off x="628223" y="3324818"/>
              <a:ext cx="7739518" cy="2577528"/>
              <a:chOff x="628223" y="3324818"/>
              <a:chExt cx="7739518" cy="2577528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0BCBB1F-C56D-460B-8CFD-D04080CC0746}"/>
                  </a:ext>
                </a:extLst>
              </p:cNvPr>
              <p:cNvGrpSpPr/>
              <p:nvPr/>
            </p:nvGrpSpPr>
            <p:grpSpPr>
              <a:xfrm>
                <a:off x="628223" y="3324818"/>
                <a:ext cx="5666157" cy="1710931"/>
                <a:chOff x="628223" y="3324818"/>
                <a:chExt cx="5666157" cy="1710931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C2DA2F9-8E5A-4262-B780-77D334F8B9BA}"/>
                    </a:ext>
                  </a:extLst>
                </p:cNvPr>
                <p:cNvSpPr txBox="1"/>
                <p:nvPr/>
              </p:nvSpPr>
              <p:spPr>
                <a:xfrm>
                  <a:off x="628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5FFC52-B642-4EF2-8B12-715B088F9D75}"/>
                    </a:ext>
                  </a:extLst>
                </p:cNvPr>
                <p:cNvSpPr txBox="1"/>
                <p:nvPr/>
              </p:nvSpPr>
              <p:spPr>
                <a:xfrm>
                  <a:off x="59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16F3826-D6EC-4684-9B0F-3FBD881DD922}"/>
                    </a:ext>
                  </a:extLst>
                </p:cNvPr>
                <p:cNvSpPr txBox="1"/>
                <p:nvPr/>
              </p:nvSpPr>
              <p:spPr>
                <a:xfrm>
                  <a:off x="32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13F1D2F-8403-408E-86BD-207687344FD2}"/>
                    </a:ext>
                  </a:extLst>
                </p:cNvPr>
                <p:cNvGrpSpPr/>
                <p:nvPr/>
              </p:nvGrpSpPr>
              <p:grpSpPr>
                <a:xfrm>
                  <a:off x="2280024" y="4697195"/>
                  <a:ext cx="2966157" cy="338554"/>
                  <a:chOff x="2162361" y="4606650"/>
                  <a:chExt cx="2966157" cy="338554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B24E683-30B2-4DC8-8E00-3A187DAA1920}"/>
                      </a:ext>
                    </a:extLst>
                  </p:cNvPr>
                  <p:cNvSpPr txBox="1"/>
                  <p:nvPr/>
                </p:nvSpPr>
                <p:spPr>
                  <a:xfrm>
                    <a:off x="2162361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E5486C8E-CD3B-42C0-845D-AA4F88B172BD}"/>
                      </a:ext>
                    </a:extLst>
                  </p:cNvPr>
                  <p:cNvSpPr txBox="1"/>
                  <p:nvPr/>
                </p:nvSpPr>
                <p:spPr>
                  <a:xfrm>
                    <a:off x="4826361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E</a:t>
                    </a:r>
                  </a:p>
                </p:txBody>
              </p:sp>
            </p:grp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060D304E-627C-4755-B0D7-7D9C5CB180C3}"/>
                  </a:ext>
                </a:extLst>
              </p:cNvPr>
              <p:cNvGrpSpPr/>
              <p:nvPr/>
            </p:nvGrpSpPr>
            <p:grpSpPr>
              <a:xfrm>
                <a:off x="824775" y="3333100"/>
                <a:ext cx="2118222" cy="1192042"/>
                <a:chOff x="929657" y="813266"/>
                <a:chExt cx="2118222" cy="1192042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3EE5B4FB-BD29-46A6-8DE8-5A3C845B33C4}"/>
                    </a:ext>
                  </a:extLst>
                </p:cNvPr>
                <p:cNvGrpSpPr/>
                <p:nvPr/>
              </p:nvGrpSpPr>
              <p:grpSpPr>
                <a:xfrm>
                  <a:off x="929657" y="813266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495EED99-9506-4DAE-92BE-961C9B2AFEBE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F1C2FB06-074E-48AD-A24E-29FB7FE444B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B55F1B39-CF70-4177-AF1E-0361E3ECAC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7F1DBA8-91DF-4A84-B353-D705D40F85E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FC42E4C6-A041-4D3F-8132-53DB910C05B1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FB155FBD-3E3E-438A-ABA3-3BC801B095EB}"/>
                    </a:ext>
                  </a:extLst>
                </p:cNvPr>
                <p:cNvCxnSpPr/>
                <p:nvPr/>
              </p:nvCxnSpPr>
              <p:spPr>
                <a:xfrm>
                  <a:off x="1182503" y="1012468"/>
                  <a:ext cx="1865376" cy="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DE112FC7-802F-401F-80BC-6279DFCFAB84}"/>
                  </a:ext>
                </a:extLst>
              </p:cNvPr>
              <p:cNvGrpSpPr/>
              <p:nvPr/>
            </p:nvGrpSpPr>
            <p:grpSpPr>
              <a:xfrm>
                <a:off x="6248326" y="3333100"/>
                <a:ext cx="2119415" cy="1192042"/>
                <a:chOff x="6115600" y="813266"/>
                <a:chExt cx="2119415" cy="1192042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12D3609-44F3-46EE-B155-14EC74A4ACDD}"/>
                    </a:ext>
                  </a:extLst>
                </p:cNvPr>
                <p:cNvCxnSpPr/>
                <p:nvPr/>
              </p:nvCxnSpPr>
              <p:spPr>
                <a:xfrm>
                  <a:off x="6369639" y="1317266"/>
                  <a:ext cx="1865376" cy="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96451E2D-4581-4D76-9E11-AFF3DCB48546}"/>
                    </a:ext>
                  </a:extLst>
                </p:cNvPr>
                <p:cNvGrpSpPr/>
                <p:nvPr/>
              </p:nvGrpSpPr>
              <p:grpSpPr>
                <a:xfrm>
                  <a:off x="6115600" y="813266"/>
                  <a:ext cx="1584556" cy="1192042"/>
                  <a:chOff x="2009418" y="1861778"/>
                  <a:chExt cx="1584556" cy="1192042"/>
                </a:xfrm>
              </p:grpSpPr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5EFF787D-77D0-4304-9C33-1E5708454B9E}"/>
                      </a:ext>
                    </a:extLst>
                  </p:cNvPr>
                  <p:cNvCxnSpPr/>
                  <p:nvPr/>
                </p:nvCxnSpPr>
                <p:spPr>
                  <a:xfrm>
                    <a:off x="2255640" y="1861778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E2FA08CC-31E1-4B63-8B32-F2F2DED8EEC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5BC5CF98-B5C2-47C5-9B69-4EB9D9AD1B3E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16635AB9-2E2C-47A8-B1D8-A61718AF6607}"/>
                  </a:ext>
                </a:extLst>
              </p:cNvPr>
              <p:cNvGrpSpPr/>
              <p:nvPr/>
            </p:nvGrpSpPr>
            <p:grpSpPr>
              <a:xfrm>
                <a:off x="5235269" y="4710304"/>
                <a:ext cx="2118222" cy="1192042"/>
                <a:chOff x="4847511" y="2832979"/>
                <a:chExt cx="2118222" cy="1192042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F439EFD3-5BDF-440C-A328-B932167DEE90}"/>
                    </a:ext>
                  </a:extLst>
                </p:cNvPr>
                <p:cNvGrpSpPr/>
                <p:nvPr/>
              </p:nvGrpSpPr>
              <p:grpSpPr>
                <a:xfrm>
                  <a:off x="4847511" y="2832979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8295B227-F77C-4845-ADB2-1C3E2C44D600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59" name="Straight Connector 58">
                      <a:extLst>
                        <a:ext uri="{FF2B5EF4-FFF2-40B4-BE49-F238E27FC236}">
                          <a16:creationId xmlns:a16="http://schemas.microsoft.com/office/drawing/2014/main" id="{DD22775D-1852-4BB2-BE53-15401249BCD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>
                      <a:extLst>
                        <a:ext uri="{FF2B5EF4-FFF2-40B4-BE49-F238E27FC236}">
                          <a16:creationId xmlns:a16="http://schemas.microsoft.com/office/drawing/2014/main" id="{A33B3BD8-FA1F-4DD5-AA8E-4C6594D2DC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BA64EB8C-FFA3-4FE4-92EC-76B1678F367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CDDB9654-BACF-49BF-941A-DC8C16CD3800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0114A5A-EF00-4E2A-B442-ED2F72C8563E}"/>
                    </a:ext>
                  </a:extLst>
                </p:cNvPr>
                <p:cNvCxnSpPr/>
                <p:nvPr/>
              </p:nvCxnSpPr>
              <p:spPr>
                <a:xfrm>
                  <a:off x="5100357" y="3652036"/>
                  <a:ext cx="1865376" cy="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411B13BB-EC5F-455E-9BA1-5F3773CB4F42}"/>
                  </a:ext>
                </a:extLst>
              </p:cNvPr>
              <p:cNvGrpSpPr/>
              <p:nvPr/>
            </p:nvGrpSpPr>
            <p:grpSpPr>
              <a:xfrm>
                <a:off x="3501655" y="3333100"/>
                <a:ext cx="2121134" cy="1192042"/>
                <a:chOff x="3512889" y="813266"/>
                <a:chExt cx="2121134" cy="1192042"/>
              </a:xfrm>
            </p:grpSpPr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A22FF361-DE88-41BB-BFC0-CE99F1EC3903}"/>
                    </a:ext>
                  </a:extLst>
                </p:cNvPr>
                <p:cNvGrpSpPr/>
                <p:nvPr/>
              </p:nvGrpSpPr>
              <p:grpSpPr>
                <a:xfrm>
                  <a:off x="3512889" y="813266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64" name="Group 63">
                    <a:extLst>
                      <a:ext uri="{FF2B5EF4-FFF2-40B4-BE49-F238E27FC236}">
                        <a16:creationId xmlns:a16="http://schemas.microsoft.com/office/drawing/2014/main" id="{3E1D99F9-892A-498B-BC2A-2DE0D08BE4C4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67" name="Straight Connector 66">
                      <a:extLst>
                        <a:ext uri="{FF2B5EF4-FFF2-40B4-BE49-F238E27FC236}">
                          <a16:creationId xmlns:a16="http://schemas.microsoft.com/office/drawing/2014/main" id="{4CB378D9-60FE-400A-8E3C-76C1AE3DA0F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Straight Connector 67">
                      <a:extLst>
                        <a:ext uri="{FF2B5EF4-FFF2-40B4-BE49-F238E27FC236}">
                          <a16:creationId xmlns:a16="http://schemas.microsoft.com/office/drawing/2014/main" id="{F90940BB-2F31-4748-B6C1-8460F2B66EC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1D1980D1-0968-4D7A-929D-F65F7DD82AC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20AF26B5-C111-43C3-9D46-168823170359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7C8E64DB-8169-4732-8D96-C573300BD9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62023" y="876832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9F9E36E9-B8E7-43A6-BD82-6C1463AE7816}"/>
                  </a:ext>
                </a:extLst>
              </p:cNvPr>
              <p:cNvGrpSpPr/>
              <p:nvPr/>
            </p:nvGrpSpPr>
            <p:grpSpPr>
              <a:xfrm>
                <a:off x="2559864" y="4710304"/>
                <a:ext cx="2118222" cy="1192042"/>
                <a:chOff x="2326955" y="2832979"/>
                <a:chExt cx="2118222" cy="1192042"/>
              </a:xfrm>
            </p:grpSpPr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B7F46E6E-6ACE-4E4C-9189-02843619177E}"/>
                    </a:ext>
                  </a:extLst>
                </p:cNvPr>
                <p:cNvGrpSpPr/>
                <p:nvPr/>
              </p:nvGrpSpPr>
              <p:grpSpPr>
                <a:xfrm>
                  <a:off x="2326955" y="2832979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1CCC64BD-2347-47EC-9A50-DBF5354A01FF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75" name="Straight Connector 74">
                      <a:extLst>
                        <a:ext uri="{FF2B5EF4-FFF2-40B4-BE49-F238E27FC236}">
                          <a16:creationId xmlns:a16="http://schemas.microsoft.com/office/drawing/2014/main" id="{C18C983F-3497-4ACF-BB88-4C9006CF188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>
                      <a:extLst>
                        <a:ext uri="{FF2B5EF4-FFF2-40B4-BE49-F238E27FC236}">
                          <a16:creationId xmlns:a16="http://schemas.microsoft.com/office/drawing/2014/main" id="{03AAA2EE-5280-4623-8B51-3CFC68318F7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9CFAC99C-9EA8-4694-9697-4A4CF644139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172A56F2-CFDD-465D-940E-C7CEBE87DB51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E8E2076F-DAB5-482D-826C-C3E9D92A8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73176" y="2909179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EC5515D-D601-4C39-BB50-3D923B850CFB}"/>
              </a:ext>
            </a:extLst>
          </p:cNvPr>
          <p:cNvGrpSpPr/>
          <p:nvPr/>
        </p:nvGrpSpPr>
        <p:grpSpPr>
          <a:xfrm>
            <a:off x="-2261" y="1456393"/>
            <a:ext cx="8288912" cy="1883699"/>
            <a:chOff x="-2261" y="1456393"/>
            <a:chExt cx="8288912" cy="1883699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258D987-9C38-4C38-8E38-DFEB89E4DA90}"/>
                </a:ext>
              </a:extLst>
            </p:cNvPr>
            <p:cNvGrpSpPr/>
            <p:nvPr/>
          </p:nvGrpSpPr>
          <p:grpSpPr>
            <a:xfrm>
              <a:off x="756205" y="1771578"/>
              <a:ext cx="7530446" cy="1192058"/>
              <a:chOff x="679595" y="3957324"/>
              <a:chExt cx="7530446" cy="1192058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7FBDA96A-9279-4579-A089-691948B382F1}"/>
                  </a:ext>
                </a:extLst>
              </p:cNvPr>
              <p:cNvGrpSpPr/>
              <p:nvPr/>
            </p:nvGrpSpPr>
            <p:grpSpPr>
              <a:xfrm>
                <a:off x="679595" y="3957324"/>
                <a:ext cx="2118222" cy="1192058"/>
                <a:chOff x="679595" y="3957324"/>
                <a:chExt cx="2118222" cy="1192058"/>
              </a:xfrm>
            </p:grpSpPr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EEA019C8-8FDD-45E6-A0E8-A167AF6A9ADE}"/>
                    </a:ext>
                  </a:extLst>
                </p:cNvPr>
                <p:cNvGrpSpPr/>
                <p:nvPr/>
              </p:nvGrpSpPr>
              <p:grpSpPr>
                <a:xfrm>
                  <a:off x="679595" y="3957324"/>
                  <a:ext cx="2118222" cy="1192058"/>
                  <a:chOff x="679595" y="3957324"/>
                  <a:chExt cx="2118222" cy="1192058"/>
                </a:xfrm>
              </p:grpSpPr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EEFDACD9-A4A5-4459-9979-4FBA61EC41E0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7907BF13-8A3C-457B-B1E1-E8DE60B1C4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7D690ABC-6248-44BA-A4D9-39C86FABD0F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BDCE4B0F-0B3F-4FD0-836E-B9B2DFEFEE84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2482C995-3E39-471B-921F-A6017D9D0366}"/>
                    </a:ext>
                  </a:extLst>
                </p:cNvPr>
                <p:cNvCxnSpPr/>
                <p:nvPr/>
              </p:nvCxnSpPr>
              <p:spPr>
                <a:xfrm>
                  <a:off x="925817" y="4287157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B9AB513E-269F-4F1F-82AB-2EA88E54068D}"/>
                  </a:ext>
                </a:extLst>
              </p:cNvPr>
              <p:cNvGrpSpPr/>
              <p:nvPr/>
            </p:nvGrpSpPr>
            <p:grpSpPr>
              <a:xfrm>
                <a:off x="3385708" y="3957324"/>
                <a:ext cx="2118222" cy="1192058"/>
                <a:chOff x="3385708" y="3957324"/>
                <a:chExt cx="2118222" cy="1192058"/>
              </a:xfrm>
            </p:grpSpPr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09DB607A-7AE0-42E2-9E5A-593752CB6F09}"/>
                    </a:ext>
                  </a:extLst>
                </p:cNvPr>
                <p:cNvGrpSpPr/>
                <p:nvPr/>
              </p:nvGrpSpPr>
              <p:grpSpPr>
                <a:xfrm>
                  <a:off x="3385708" y="395732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701EB4BA-8235-41B2-A6DB-55337BF997C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F0065BC4-52C7-48DF-8D30-2CDAB22C064B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>
                    <a:extLst>
                      <a:ext uri="{FF2B5EF4-FFF2-40B4-BE49-F238E27FC236}">
                        <a16:creationId xmlns:a16="http://schemas.microsoft.com/office/drawing/2014/main" id="{080BA5E9-9947-4F87-95C9-4F91DF7E46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38B821E2-D075-409D-A412-1D9B5ADC278C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BF48BBEE-A10D-4A2E-8EC8-6375626369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1928" y="4029340"/>
                  <a:ext cx="1872000" cy="936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BA6AE983-25FC-4DA6-9059-0E3E1F24662D}"/>
                  </a:ext>
                </a:extLst>
              </p:cNvPr>
              <p:cNvGrpSpPr/>
              <p:nvPr/>
            </p:nvGrpSpPr>
            <p:grpSpPr>
              <a:xfrm>
                <a:off x="6091819" y="3957324"/>
                <a:ext cx="2118222" cy="1192058"/>
                <a:chOff x="6091819" y="3957324"/>
                <a:chExt cx="2118222" cy="1192058"/>
              </a:xfrm>
            </p:grpSpPr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91355C0C-DB55-457B-833D-D655B8EE671F}"/>
                    </a:ext>
                  </a:extLst>
                </p:cNvPr>
                <p:cNvGrpSpPr/>
                <p:nvPr/>
              </p:nvGrpSpPr>
              <p:grpSpPr>
                <a:xfrm>
                  <a:off x="6091819" y="3957324"/>
                  <a:ext cx="2118222" cy="1192058"/>
                  <a:chOff x="679595" y="3957324"/>
                  <a:chExt cx="2118222" cy="1192058"/>
                </a:xfrm>
              </p:grpSpPr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802D943A-FABD-4766-881D-246A257BA793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39D1A838-0736-4C67-8A87-518DF64C25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41E6AD08-6B45-4C99-8CEE-915044F9F0A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D7A8C203-E083-4FB2-A78B-DC5FDD2EDA67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A64ECBD2-BCC1-453D-8C40-A2E0FEFE56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38041" y="4029340"/>
                  <a:ext cx="1872000" cy="936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7C23250-0459-4B23-96CC-38E601BD9FAC}"/>
                </a:ext>
              </a:extLst>
            </p:cNvPr>
            <p:cNvSpPr/>
            <p:nvPr/>
          </p:nvSpPr>
          <p:spPr>
            <a:xfrm rot="16200000">
              <a:off x="-713278" y="2167410"/>
              <a:ext cx="1883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9EAC7A1-6CE7-4C08-859B-CCD6148C485A}"/>
                </a:ext>
              </a:extLst>
            </p:cNvPr>
            <p:cNvSpPr txBox="1"/>
            <p:nvPr/>
          </p:nvSpPr>
          <p:spPr>
            <a:xfrm>
              <a:off x="496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EE08EF0-BEF4-40EE-A585-BE9E9F1311E8}"/>
                </a:ext>
              </a:extLst>
            </p:cNvPr>
            <p:cNvSpPr txBox="1"/>
            <p:nvPr/>
          </p:nvSpPr>
          <p:spPr>
            <a:xfrm>
              <a:off x="58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6F9FBA3-12A1-4051-9F58-E903B63E9334}"/>
                </a:ext>
              </a:extLst>
            </p:cNvPr>
            <p:cNvSpPr txBox="1"/>
            <p:nvPr/>
          </p:nvSpPr>
          <p:spPr>
            <a:xfrm>
              <a:off x="31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5732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16F47B7-5EDD-4CD7-B174-1E225206B96A}"/>
              </a:ext>
            </a:extLst>
          </p:cNvPr>
          <p:cNvGrpSpPr/>
          <p:nvPr/>
        </p:nvGrpSpPr>
        <p:grpSpPr>
          <a:xfrm>
            <a:off x="-2261" y="1456393"/>
            <a:ext cx="8288912" cy="1883699"/>
            <a:chOff x="-2261" y="1456393"/>
            <a:chExt cx="8288912" cy="1883699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4DB1FDF6-1B35-4906-8E6D-0A7C09633637}"/>
                </a:ext>
              </a:extLst>
            </p:cNvPr>
            <p:cNvGrpSpPr/>
            <p:nvPr/>
          </p:nvGrpSpPr>
          <p:grpSpPr>
            <a:xfrm>
              <a:off x="756205" y="1771578"/>
              <a:ext cx="7530446" cy="1192058"/>
              <a:chOff x="679595" y="3957324"/>
              <a:chExt cx="7530446" cy="1192058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DC4334FA-35DB-41BF-AD15-D343D3E0CAF6}"/>
                  </a:ext>
                </a:extLst>
              </p:cNvPr>
              <p:cNvGrpSpPr/>
              <p:nvPr/>
            </p:nvGrpSpPr>
            <p:grpSpPr>
              <a:xfrm>
                <a:off x="679595" y="3957324"/>
                <a:ext cx="2118222" cy="1192058"/>
                <a:chOff x="679595" y="3957324"/>
                <a:chExt cx="2118222" cy="1192058"/>
              </a:xfrm>
            </p:grpSpPr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6FE17427-E4C8-4815-845A-0CFE3299A1DE}"/>
                    </a:ext>
                  </a:extLst>
                </p:cNvPr>
                <p:cNvGrpSpPr/>
                <p:nvPr/>
              </p:nvGrpSpPr>
              <p:grpSpPr>
                <a:xfrm>
                  <a:off x="679595" y="3957324"/>
                  <a:ext cx="2118222" cy="1192058"/>
                  <a:chOff x="679595" y="3957324"/>
                  <a:chExt cx="2118222" cy="1192058"/>
                </a:xfrm>
              </p:grpSpPr>
              <p:cxnSp>
                <p:nvCxnSpPr>
                  <p:cNvPr id="133" name="Straight Connector 132">
                    <a:extLst>
                      <a:ext uri="{FF2B5EF4-FFF2-40B4-BE49-F238E27FC236}">
                        <a16:creationId xmlns:a16="http://schemas.microsoft.com/office/drawing/2014/main" id="{9A668415-4C5F-481B-B7F2-75E71A0AE1AF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>
                    <a:extLst>
                      <a:ext uri="{FF2B5EF4-FFF2-40B4-BE49-F238E27FC236}">
                        <a16:creationId xmlns:a16="http://schemas.microsoft.com/office/drawing/2014/main" id="{19090E53-59BC-491C-A8B8-E5ED6CADC2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5" name="TextBox 134">
                    <a:extLst>
                      <a:ext uri="{FF2B5EF4-FFF2-40B4-BE49-F238E27FC236}">
                        <a16:creationId xmlns:a16="http://schemas.microsoft.com/office/drawing/2014/main" id="{49DD9926-9D4B-41DC-88CE-888F30DA4F4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sp>
                <p:nvSpPr>
                  <p:cNvPr id="136" name="TextBox 135">
                    <a:extLst>
                      <a:ext uri="{FF2B5EF4-FFF2-40B4-BE49-F238E27FC236}">
                        <a16:creationId xmlns:a16="http://schemas.microsoft.com/office/drawing/2014/main" id="{1617C8C6-C605-468E-AB34-8F975FEBBDCB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CB1B45A5-0D65-4782-A061-43B19FEB019B}"/>
                    </a:ext>
                  </a:extLst>
                </p:cNvPr>
                <p:cNvCxnSpPr/>
                <p:nvPr/>
              </p:nvCxnSpPr>
              <p:spPr>
                <a:xfrm>
                  <a:off x="925817" y="4287157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390D32FC-DCAB-4413-A070-BEF7BDCD9835}"/>
                  </a:ext>
                </a:extLst>
              </p:cNvPr>
              <p:cNvGrpSpPr/>
              <p:nvPr/>
            </p:nvGrpSpPr>
            <p:grpSpPr>
              <a:xfrm>
                <a:off x="3385708" y="3957324"/>
                <a:ext cx="2118222" cy="1192058"/>
                <a:chOff x="3385708" y="3957324"/>
                <a:chExt cx="2118222" cy="1192058"/>
              </a:xfrm>
            </p:grpSpPr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908BAC88-B6DC-4BFF-BAC7-0733A9BA5E0C}"/>
                    </a:ext>
                  </a:extLst>
                </p:cNvPr>
                <p:cNvGrpSpPr/>
                <p:nvPr/>
              </p:nvGrpSpPr>
              <p:grpSpPr>
                <a:xfrm>
                  <a:off x="3385708" y="395732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127" name="TextBox 126">
                    <a:extLst>
                      <a:ext uri="{FF2B5EF4-FFF2-40B4-BE49-F238E27FC236}">
                        <a16:creationId xmlns:a16="http://schemas.microsoft.com/office/drawing/2014/main" id="{9B38F5AC-70DC-45B5-A840-38222DB790B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128" name="Straight Connector 127">
                    <a:extLst>
                      <a:ext uri="{FF2B5EF4-FFF2-40B4-BE49-F238E27FC236}">
                        <a16:creationId xmlns:a16="http://schemas.microsoft.com/office/drawing/2014/main" id="{8FEAC3A5-6198-4293-804B-3AFF55ABD20F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>
                    <a:extLst>
                      <a:ext uri="{FF2B5EF4-FFF2-40B4-BE49-F238E27FC236}">
                        <a16:creationId xmlns:a16="http://schemas.microsoft.com/office/drawing/2014/main" id="{E0B3B1D7-C387-4C61-9197-D6D2A1E5A5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TextBox 129">
                    <a:extLst>
                      <a:ext uri="{FF2B5EF4-FFF2-40B4-BE49-F238E27FC236}">
                        <a16:creationId xmlns:a16="http://schemas.microsoft.com/office/drawing/2014/main" id="{F079D08C-FD2D-48F7-BD49-89F1F033329A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8E7039B6-D252-41CF-83B1-BD9AB039DC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1928" y="4029340"/>
                  <a:ext cx="1872000" cy="936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2289A349-E8F2-49F4-8376-03D124195993}"/>
                  </a:ext>
                </a:extLst>
              </p:cNvPr>
              <p:cNvGrpSpPr/>
              <p:nvPr/>
            </p:nvGrpSpPr>
            <p:grpSpPr>
              <a:xfrm>
                <a:off x="6091819" y="3957324"/>
                <a:ext cx="2118222" cy="1192058"/>
                <a:chOff x="6091819" y="3957324"/>
                <a:chExt cx="2118222" cy="1192058"/>
              </a:xfrm>
            </p:grpSpPr>
            <p:grpSp>
              <p:nvGrpSpPr>
                <p:cNvPr id="119" name="Group 118">
                  <a:extLst>
                    <a:ext uri="{FF2B5EF4-FFF2-40B4-BE49-F238E27FC236}">
                      <a16:creationId xmlns:a16="http://schemas.microsoft.com/office/drawing/2014/main" id="{42F0C0DB-06C4-4E55-AEBD-DE8AA24ECCD6}"/>
                    </a:ext>
                  </a:extLst>
                </p:cNvPr>
                <p:cNvGrpSpPr/>
                <p:nvPr/>
              </p:nvGrpSpPr>
              <p:grpSpPr>
                <a:xfrm>
                  <a:off x="6091819" y="3957324"/>
                  <a:ext cx="2118222" cy="1192058"/>
                  <a:chOff x="679595" y="3957324"/>
                  <a:chExt cx="2118222" cy="1192058"/>
                </a:xfrm>
              </p:grpSpPr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D8391C4C-EB78-48DC-8160-E7FA83E42CA2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>
                    <a:extLst>
                      <a:ext uri="{FF2B5EF4-FFF2-40B4-BE49-F238E27FC236}">
                        <a16:creationId xmlns:a16="http://schemas.microsoft.com/office/drawing/2014/main" id="{49738360-B098-45FA-B034-3A23A139FE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3" name="TextBox 122">
                    <a:extLst>
                      <a:ext uri="{FF2B5EF4-FFF2-40B4-BE49-F238E27FC236}">
                        <a16:creationId xmlns:a16="http://schemas.microsoft.com/office/drawing/2014/main" id="{BE0AC1CC-36D8-4B2F-935A-C14656AC3F7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sp>
                <p:nvSpPr>
                  <p:cNvPr id="124" name="TextBox 123">
                    <a:extLst>
                      <a:ext uri="{FF2B5EF4-FFF2-40B4-BE49-F238E27FC236}">
                        <a16:creationId xmlns:a16="http://schemas.microsoft.com/office/drawing/2014/main" id="{BCAD3D4A-2488-461B-8366-F57CB3348E68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A7E304DC-3384-4386-BAB4-EE7476E474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38041" y="4029340"/>
                  <a:ext cx="1872000" cy="936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2E6D83B-7127-4FC9-A943-FC562F76D427}"/>
                </a:ext>
              </a:extLst>
            </p:cNvPr>
            <p:cNvSpPr/>
            <p:nvPr/>
          </p:nvSpPr>
          <p:spPr>
            <a:xfrm rot="16200000">
              <a:off x="-713278" y="2167410"/>
              <a:ext cx="1883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8FB64B26-DC40-4A10-AB09-6DBDC9ABC002}"/>
                </a:ext>
              </a:extLst>
            </p:cNvPr>
            <p:cNvSpPr txBox="1"/>
            <p:nvPr/>
          </p:nvSpPr>
          <p:spPr>
            <a:xfrm>
              <a:off x="496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61866CF-D324-4643-BBB2-95D453DED470}"/>
                </a:ext>
              </a:extLst>
            </p:cNvPr>
            <p:cNvSpPr txBox="1"/>
            <p:nvPr/>
          </p:nvSpPr>
          <p:spPr>
            <a:xfrm>
              <a:off x="58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E27EC50D-942C-48EE-9586-8F0A1AFB190F}"/>
                </a:ext>
              </a:extLst>
            </p:cNvPr>
            <p:cNvSpPr txBox="1"/>
            <p:nvPr/>
          </p:nvSpPr>
          <p:spPr>
            <a:xfrm>
              <a:off x="31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displacement to velocity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400" dirty="0">
                <a:cs typeface="Arial" panose="020B0604020202020204" pitchFamily="34" charset="0"/>
              </a:rPr>
              <a:t>Which velocity-time graph shows the same movement as each </a:t>
            </a:r>
            <a:r>
              <a:rPr lang="en-GB" sz="1400" dirty="0">
                <a:effectLst/>
                <a:cs typeface="Arial" panose="020B0604020202020204" pitchFamily="34" charset="0"/>
              </a:rPr>
              <a:t>displacement-time graph?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400" b="1" dirty="0">
                <a:cs typeface="Arial" panose="020B0604020202020204" pitchFamily="34" charset="0"/>
              </a:rPr>
              <a:t>Answers:</a:t>
            </a:r>
            <a:endParaRPr lang="en-GB" sz="1400" b="1" dirty="0">
              <a:effectLst/>
              <a:cs typeface="Arial" panose="020B0604020202020204" pitchFamily="34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0A44687-0BFA-4A80-8D8F-AF4F0BE17FD0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071C38-6476-4B32-B0FD-45EC2F199C11}"/>
                </a:ext>
              </a:extLst>
            </p:cNvPr>
            <p:cNvSpPr/>
            <p:nvPr/>
          </p:nvSpPr>
          <p:spPr>
            <a:xfrm rot="16200000">
              <a:off x="-459115" y="4345860"/>
              <a:ext cx="13798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B6E6CC9-54A0-485B-88B3-7F1E3B3CBF94}"/>
                </a:ext>
              </a:extLst>
            </p:cNvPr>
            <p:cNvGrpSpPr/>
            <p:nvPr/>
          </p:nvGrpSpPr>
          <p:grpSpPr>
            <a:xfrm>
              <a:off x="628223" y="3324818"/>
              <a:ext cx="7739518" cy="2577528"/>
              <a:chOff x="628223" y="3324818"/>
              <a:chExt cx="7739518" cy="2577528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0BCBB1F-C56D-460B-8CFD-D04080CC0746}"/>
                  </a:ext>
                </a:extLst>
              </p:cNvPr>
              <p:cNvGrpSpPr/>
              <p:nvPr/>
            </p:nvGrpSpPr>
            <p:grpSpPr>
              <a:xfrm>
                <a:off x="628223" y="3324818"/>
                <a:ext cx="5666157" cy="1710931"/>
                <a:chOff x="628223" y="3324818"/>
                <a:chExt cx="5666157" cy="1710931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C2DA2F9-8E5A-4262-B780-77D334F8B9BA}"/>
                    </a:ext>
                  </a:extLst>
                </p:cNvPr>
                <p:cNvSpPr txBox="1"/>
                <p:nvPr/>
              </p:nvSpPr>
              <p:spPr>
                <a:xfrm>
                  <a:off x="628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5FFC52-B642-4EF2-8B12-715B088F9D75}"/>
                    </a:ext>
                  </a:extLst>
                </p:cNvPr>
                <p:cNvSpPr txBox="1"/>
                <p:nvPr/>
              </p:nvSpPr>
              <p:spPr>
                <a:xfrm>
                  <a:off x="59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16F3826-D6EC-4684-9B0F-3FBD881DD922}"/>
                    </a:ext>
                  </a:extLst>
                </p:cNvPr>
                <p:cNvSpPr txBox="1"/>
                <p:nvPr/>
              </p:nvSpPr>
              <p:spPr>
                <a:xfrm>
                  <a:off x="32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13F1D2F-8403-408E-86BD-207687344FD2}"/>
                    </a:ext>
                  </a:extLst>
                </p:cNvPr>
                <p:cNvGrpSpPr/>
                <p:nvPr/>
              </p:nvGrpSpPr>
              <p:grpSpPr>
                <a:xfrm>
                  <a:off x="2280024" y="4697195"/>
                  <a:ext cx="2966157" cy="338554"/>
                  <a:chOff x="2162361" y="4606650"/>
                  <a:chExt cx="2966157" cy="338554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B24E683-30B2-4DC8-8E00-3A187DAA1920}"/>
                      </a:ext>
                    </a:extLst>
                  </p:cNvPr>
                  <p:cNvSpPr txBox="1"/>
                  <p:nvPr/>
                </p:nvSpPr>
                <p:spPr>
                  <a:xfrm>
                    <a:off x="2162361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E5486C8E-CD3B-42C0-845D-AA4F88B172BD}"/>
                      </a:ext>
                    </a:extLst>
                  </p:cNvPr>
                  <p:cNvSpPr txBox="1"/>
                  <p:nvPr/>
                </p:nvSpPr>
                <p:spPr>
                  <a:xfrm>
                    <a:off x="4826361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E</a:t>
                    </a:r>
                  </a:p>
                </p:txBody>
              </p:sp>
            </p:grp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060D304E-627C-4755-B0D7-7D9C5CB180C3}"/>
                  </a:ext>
                </a:extLst>
              </p:cNvPr>
              <p:cNvGrpSpPr/>
              <p:nvPr/>
            </p:nvGrpSpPr>
            <p:grpSpPr>
              <a:xfrm>
                <a:off x="824775" y="3333100"/>
                <a:ext cx="2118222" cy="1192042"/>
                <a:chOff x="929657" y="813266"/>
                <a:chExt cx="2118222" cy="1192042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3EE5B4FB-BD29-46A6-8DE8-5A3C845B33C4}"/>
                    </a:ext>
                  </a:extLst>
                </p:cNvPr>
                <p:cNvGrpSpPr/>
                <p:nvPr/>
              </p:nvGrpSpPr>
              <p:grpSpPr>
                <a:xfrm>
                  <a:off x="929657" y="813266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495EED99-9506-4DAE-92BE-961C9B2AFEBE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F1C2FB06-074E-48AD-A24E-29FB7FE444B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B55F1B39-CF70-4177-AF1E-0361E3ECAC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7F1DBA8-91DF-4A84-B353-D705D40F85E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FC42E4C6-A041-4D3F-8132-53DB910C05B1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FB155FBD-3E3E-438A-ABA3-3BC801B095EB}"/>
                    </a:ext>
                  </a:extLst>
                </p:cNvPr>
                <p:cNvCxnSpPr/>
                <p:nvPr/>
              </p:nvCxnSpPr>
              <p:spPr>
                <a:xfrm>
                  <a:off x="1182503" y="1012468"/>
                  <a:ext cx="1865376" cy="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DE112FC7-802F-401F-80BC-6279DFCFAB84}"/>
                  </a:ext>
                </a:extLst>
              </p:cNvPr>
              <p:cNvGrpSpPr/>
              <p:nvPr/>
            </p:nvGrpSpPr>
            <p:grpSpPr>
              <a:xfrm>
                <a:off x="6248326" y="3333100"/>
                <a:ext cx="2119415" cy="1192042"/>
                <a:chOff x="6115600" y="813266"/>
                <a:chExt cx="2119415" cy="1192042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12D3609-44F3-46EE-B155-14EC74A4ACDD}"/>
                    </a:ext>
                  </a:extLst>
                </p:cNvPr>
                <p:cNvCxnSpPr/>
                <p:nvPr/>
              </p:nvCxnSpPr>
              <p:spPr>
                <a:xfrm>
                  <a:off x="6369639" y="1317266"/>
                  <a:ext cx="1865376" cy="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96451E2D-4581-4D76-9E11-AFF3DCB48546}"/>
                    </a:ext>
                  </a:extLst>
                </p:cNvPr>
                <p:cNvGrpSpPr/>
                <p:nvPr/>
              </p:nvGrpSpPr>
              <p:grpSpPr>
                <a:xfrm>
                  <a:off x="6115600" y="813266"/>
                  <a:ext cx="1584556" cy="1192042"/>
                  <a:chOff x="2009418" y="1861778"/>
                  <a:chExt cx="1584556" cy="1192042"/>
                </a:xfrm>
              </p:grpSpPr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5EFF787D-77D0-4304-9C33-1E5708454B9E}"/>
                      </a:ext>
                    </a:extLst>
                  </p:cNvPr>
                  <p:cNvCxnSpPr/>
                  <p:nvPr/>
                </p:nvCxnSpPr>
                <p:spPr>
                  <a:xfrm>
                    <a:off x="2255640" y="1861778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E2FA08CC-31E1-4B63-8B32-F2F2DED8EEC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5BC5CF98-B5C2-47C5-9B69-4EB9D9AD1B3E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16635AB9-2E2C-47A8-B1D8-A61718AF6607}"/>
                  </a:ext>
                </a:extLst>
              </p:cNvPr>
              <p:cNvGrpSpPr/>
              <p:nvPr/>
            </p:nvGrpSpPr>
            <p:grpSpPr>
              <a:xfrm>
                <a:off x="5235269" y="4710304"/>
                <a:ext cx="2118222" cy="1192042"/>
                <a:chOff x="4847511" y="2832979"/>
                <a:chExt cx="2118222" cy="1192042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F439EFD3-5BDF-440C-A328-B932167DEE90}"/>
                    </a:ext>
                  </a:extLst>
                </p:cNvPr>
                <p:cNvGrpSpPr/>
                <p:nvPr/>
              </p:nvGrpSpPr>
              <p:grpSpPr>
                <a:xfrm>
                  <a:off x="4847511" y="2832979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8295B227-F77C-4845-ADB2-1C3E2C44D600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59" name="Straight Connector 58">
                      <a:extLst>
                        <a:ext uri="{FF2B5EF4-FFF2-40B4-BE49-F238E27FC236}">
                          <a16:creationId xmlns:a16="http://schemas.microsoft.com/office/drawing/2014/main" id="{DD22775D-1852-4BB2-BE53-15401249BCD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>
                      <a:extLst>
                        <a:ext uri="{FF2B5EF4-FFF2-40B4-BE49-F238E27FC236}">
                          <a16:creationId xmlns:a16="http://schemas.microsoft.com/office/drawing/2014/main" id="{A33B3BD8-FA1F-4DD5-AA8E-4C6594D2DC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BA64EB8C-FFA3-4FE4-92EC-76B1678F367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CDDB9654-BACF-49BF-941A-DC8C16CD3800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0114A5A-EF00-4E2A-B442-ED2F72C8563E}"/>
                    </a:ext>
                  </a:extLst>
                </p:cNvPr>
                <p:cNvCxnSpPr/>
                <p:nvPr/>
              </p:nvCxnSpPr>
              <p:spPr>
                <a:xfrm>
                  <a:off x="5100357" y="3652036"/>
                  <a:ext cx="1865376" cy="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411B13BB-EC5F-455E-9BA1-5F3773CB4F42}"/>
                  </a:ext>
                </a:extLst>
              </p:cNvPr>
              <p:cNvGrpSpPr/>
              <p:nvPr/>
            </p:nvGrpSpPr>
            <p:grpSpPr>
              <a:xfrm>
                <a:off x="3501655" y="3333100"/>
                <a:ext cx="2121134" cy="1192042"/>
                <a:chOff x="3512889" y="813266"/>
                <a:chExt cx="2121134" cy="1192042"/>
              </a:xfrm>
            </p:grpSpPr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A22FF361-DE88-41BB-BFC0-CE99F1EC3903}"/>
                    </a:ext>
                  </a:extLst>
                </p:cNvPr>
                <p:cNvGrpSpPr/>
                <p:nvPr/>
              </p:nvGrpSpPr>
              <p:grpSpPr>
                <a:xfrm>
                  <a:off x="3512889" y="813266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64" name="Group 63">
                    <a:extLst>
                      <a:ext uri="{FF2B5EF4-FFF2-40B4-BE49-F238E27FC236}">
                        <a16:creationId xmlns:a16="http://schemas.microsoft.com/office/drawing/2014/main" id="{3E1D99F9-892A-498B-BC2A-2DE0D08BE4C4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67" name="Straight Connector 66">
                      <a:extLst>
                        <a:ext uri="{FF2B5EF4-FFF2-40B4-BE49-F238E27FC236}">
                          <a16:creationId xmlns:a16="http://schemas.microsoft.com/office/drawing/2014/main" id="{4CB378D9-60FE-400A-8E3C-76C1AE3DA0F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Straight Connector 67">
                      <a:extLst>
                        <a:ext uri="{FF2B5EF4-FFF2-40B4-BE49-F238E27FC236}">
                          <a16:creationId xmlns:a16="http://schemas.microsoft.com/office/drawing/2014/main" id="{F90940BB-2F31-4748-B6C1-8460F2B66EC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1D1980D1-0968-4D7A-929D-F65F7DD82AC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20AF26B5-C111-43C3-9D46-168823170359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7C8E64DB-8169-4732-8D96-C573300BD9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62023" y="876832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9F9E36E9-B8E7-43A6-BD82-6C1463AE7816}"/>
                  </a:ext>
                </a:extLst>
              </p:cNvPr>
              <p:cNvGrpSpPr/>
              <p:nvPr/>
            </p:nvGrpSpPr>
            <p:grpSpPr>
              <a:xfrm>
                <a:off x="2559864" y="4710304"/>
                <a:ext cx="2118222" cy="1192042"/>
                <a:chOff x="2326955" y="2832979"/>
                <a:chExt cx="2118222" cy="1192042"/>
              </a:xfrm>
            </p:grpSpPr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B7F46E6E-6ACE-4E4C-9189-02843619177E}"/>
                    </a:ext>
                  </a:extLst>
                </p:cNvPr>
                <p:cNvGrpSpPr/>
                <p:nvPr/>
              </p:nvGrpSpPr>
              <p:grpSpPr>
                <a:xfrm>
                  <a:off x="2326955" y="2832979"/>
                  <a:ext cx="2118222" cy="1192042"/>
                  <a:chOff x="2009418" y="1861778"/>
                  <a:chExt cx="2118222" cy="1192042"/>
                </a:xfrm>
              </p:grpSpPr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1CCC64BD-2347-47EC-9A50-DBF5354A01FF}"/>
                      </a:ext>
                    </a:extLst>
                  </p:cNvPr>
                  <p:cNvGrpSpPr/>
                  <p:nvPr/>
                </p:nvGrpSpPr>
                <p:grpSpPr>
                  <a:xfrm>
                    <a:off x="2255640" y="1861778"/>
                    <a:ext cx="1872000" cy="1008000"/>
                    <a:chOff x="1146168" y="3324818"/>
                    <a:chExt cx="1872000" cy="1008000"/>
                  </a:xfrm>
                </p:grpSpPr>
                <p:cxnSp>
                  <p:nvCxnSpPr>
                    <p:cNvPr id="75" name="Straight Connector 74">
                      <a:extLst>
                        <a:ext uri="{FF2B5EF4-FFF2-40B4-BE49-F238E27FC236}">
                          <a16:creationId xmlns:a16="http://schemas.microsoft.com/office/drawing/2014/main" id="{C18C983F-3497-4ACF-BB88-4C9006CF188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146168" y="3324818"/>
                      <a:ext cx="0" cy="1008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>
                      <a:extLst>
                        <a:ext uri="{FF2B5EF4-FFF2-40B4-BE49-F238E27FC236}">
                          <a16:creationId xmlns:a16="http://schemas.microsoft.com/office/drawing/2014/main" id="{03AAA2EE-5280-4623-8B51-3CFC68318F7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46168" y="3828818"/>
                      <a:ext cx="1872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9CFAC99C-9EA8-4694-9697-4A4CF644139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730195" y="2242668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172A56F2-CFDD-465D-940E-C7CEBE87DB51}"/>
                      </a:ext>
                    </a:extLst>
                  </p:cNvPr>
                  <p:cNvSpPr txBox="1"/>
                  <p:nvPr/>
                </p:nvSpPr>
                <p:spPr>
                  <a:xfrm>
                    <a:off x="2789306" y="2807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E8E2076F-DAB5-482D-826C-C3E9D92A8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73176" y="2909179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EEF760B-5C7E-443D-AC3F-B3423C5A1B7F}"/>
              </a:ext>
            </a:extLst>
          </p:cNvPr>
          <p:cNvSpPr/>
          <p:nvPr/>
        </p:nvSpPr>
        <p:spPr>
          <a:xfrm>
            <a:off x="511680" y="167218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47757771-9AD0-436B-A639-D063BB4A9254}"/>
              </a:ext>
            </a:extLst>
          </p:cNvPr>
          <p:cNvSpPr/>
          <p:nvPr/>
        </p:nvSpPr>
        <p:spPr>
          <a:xfrm>
            <a:off x="6005781" y="3228086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CBF0EA9C-36AD-4CF9-8C01-77E8EEBE717E}"/>
              </a:ext>
            </a:extLst>
          </p:cNvPr>
          <p:cNvSpPr/>
          <p:nvPr/>
        </p:nvSpPr>
        <p:spPr>
          <a:xfrm>
            <a:off x="3215711" y="167218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321A9DE1-1C17-4325-96C5-0B463E778975}"/>
              </a:ext>
            </a:extLst>
          </p:cNvPr>
          <p:cNvSpPr/>
          <p:nvPr/>
        </p:nvSpPr>
        <p:spPr>
          <a:xfrm>
            <a:off x="593870" y="324558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045525F9-533C-4398-A5C5-8637999555E8}"/>
              </a:ext>
            </a:extLst>
          </p:cNvPr>
          <p:cNvSpPr/>
          <p:nvPr/>
        </p:nvSpPr>
        <p:spPr>
          <a:xfrm>
            <a:off x="5919741" y="167218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24526C10-A4DF-4BD2-A35F-6A35E3B76B10}"/>
              </a:ext>
            </a:extLst>
          </p:cNvPr>
          <p:cNvSpPr/>
          <p:nvPr/>
        </p:nvSpPr>
        <p:spPr>
          <a:xfrm>
            <a:off x="4980035" y="4611571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46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displacement to velocity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The movement of an object can be shown on different types of graph.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Which velocity-time graph shows the same movement as each </a:t>
            </a:r>
            <a:r>
              <a:rPr lang="en-GB" sz="1600" dirty="0">
                <a:effectLst/>
                <a:cs typeface="Arial" panose="020B0604020202020204" pitchFamily="34" charset="0"/>
              </a:rPr>
              <a:t>displacement-time graph?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C18C691-3056-4294-87DE-453150E7789E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071C38-6476-4B32-B0FD-45EC2F199C11}"/>
                </a:ext>
              </a:extLst>
            </p:cNvPr>
            <p:cNvSpPr/>
            <p:nvPr/>
          </p:nvSpPr>
          <p:spPr>
            <a:xfrm rot="16200000">
              <a:off x="-459115" y="4345860"/>
              <a:ext cx="13798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402BCB-C3BB-4583-A73A-AE0BFABF605D}"/>
                </a:ext>
              </a:extLst>
            </p:cNvPr>
            <p:cNvGrpSpPr/>
            <p:nvPr/>
          </p:nvGrpSpPr>
          <p:grpSpPr>
            <a:xfrm>
              <a:off x="628223" y="3324818"/>
              <a:ext cx="5666157" cy="1710931"/>
              <a:chOff x="628223" y="3324818"/>
              <a:chExt cx="5666157" cy="1710931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0BCBB1F-C56D-460B-8CFD-D04080CC0746}"/>
                  </a:ext>
                </a:extLst>
              </p:cNvPr>
              <p:cNvGrpSpPr/>
              <p:nvPr/>
            </p:nvGrpSpPr>
            <p:grpSpPr>
              <a:xfrm>
                <a:off x="628223" y="3324818"/>
                <a:ext cx="5666157" cy="1710931"/>
                <a:chOff x="628223" y="3324818"/>
                <a:chExt cx="5666157" cy="1710931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C2DA2F9-8E5A-4262-B780-77D334F8B9BA}"/>
                    </a:ext>
                  </a:extLst>
                </p:cNvPr>
                <p:cNvSpPr txBox="1"/>
                <p:nvPr/>
              </p:nvSpPr>
              <p:spPr>
                <a:xfrm>
                  <a:off x="628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5FFC52-B642-4EF2-8B12-715B088F9D75}"/>
                    </a:ext>
                  </a:extLst>
                </p:cNvPr>
                <p:cNvSpPr txBox="1"/>
                <p:nvPr/>
              </p:nvSpPr>
              <p:spPr>
                <a:xfrm>
                  <a:off x="59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16F3826-D6EC-4684-9B0F-3FBD881DD922}"/>
                    </a:ext>
                  </a:extLst>
                </p:cNvPr>
                <p:cNvSpPr txBox="1"/>
                <p:nvPr/>
              </p:nvSpPr>
              <p:spPr>
                <a:xfrm>
                  <a:off x="32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13F1D2F-8403-408E-86BD-207687344FD2}"/>
                    </a:ext>
                  </a:extLst>
                </p:cNvPr>
                <p:cNvGrpSpPr/>
                <p:nvPr/>
              </p:nvGrpSpPr>
              <p:grpSpPr>
                <a:xfrm>
                  <a:off x="628223" y="4697195"/>
                  <a:ext cx="2966157" cy="338554"/>
                  <a:chOff x="510560" y="4606650"/>
                  <a:chExt cx="2966157" cy="338554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B24E683-30B2-4DC8-8E00-3A187DAA1920}"/>
                      </a:ext>
                    </a:extLst>
                  </p:cNvPr>
                  <p:cNvSpPr txBox="1"/>
                  <p:nvPr/>
                </p:nvSpPr>
                <p:spPr>
                  <a:xfrm>
                    <a:off x="510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E5486C8E-CD3B-42C0-845D-AA4F88B172BD}"/>
                      </a:ext>
                    </a:extLst>
                  </p:cNvPr>
                  <p:cNvSpPr txBox="1"/>
                  <p:nvPr/>
                </p:nvSpPr>
                <p:spPr>
                  <a:xfrm>
                    <a:off x="3174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E</a:t>
                    </a:r>
                  </a:p>
                </p:txBody>
              </p:sp>
            </p:grp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40DAA8F-29B7-43F8-A434-48DF1D462B50}"/>
                  </a:ext>
                </a:extLst>
              </p:cNvPr>
              <p:cNvSpPr txBox="1"/>
              <p:nvPr/>
            </p:nvSpPr>
            <p:spPr>
              <a:xfrm>
                <a:off x="5992223" y="4697195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6C7FE95-527C-49C4-B93A-9D38FE329AF2}"/>
                </a:ext>
              </a:extLst>
            </p:cNvPr>
            <p:cNvGrpSpPr/>
            <p:nvPr/>
          </p:nvGrpSpPr>
          <p:grpSpPr>
            <a:xfrm>
              <a:off x="870095" y="3324988"/>
              <a:ext cx="7530450" cy="2568509"/>
              <a:chOff x="870095" y="3324988"/>
              <a:chExt cx="7530450" cy="2568509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ECCE4F9C-AB5B-4B1D-8599-23E33D813DAC}"/>
                  </a:ext>
                </a:extLst>
              </p:cNvPr>
              <p:cNvGrpSpPr/>
              <p:nvPr/>
            </p:nvGrpSpPr>
            <p:grpSpPr>
              <a:xfrm>
                <a:off x="870095" y="4701455"/>
                <a:ext cx="2118222" cy="1192042"/>
                <a:chOff x="679595" y="2313855"/>
                <a:chExt cx="2118222" cy="1192042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D405B43B-29ED-4E7A-8A42-5B8352D89D95}"/>
                    </a:ext>
                  </a:extLst>
                </p:cNvPr>
                <p:cNvGrpSpPr/>
                <p:nvPr/>
              </p:nvGrpSpPr>
              <p:grpSpPr>
                <a:xfrm>
                  <a:off x="679595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18" name="Straight Connector 117">
                    <a:extLst>
                      <a:ext uri="{FF2B5EF4-FFF2-40B4-BE49-F238E27FC236}">
                        <a16:creationId xmlns:a16="http://schemas.microsoft.com/office/drawing/2014/main" id="{0970B729-FB0E-4A4A-B11B-BA181EC60782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Connector 118">
                    <a:extLst>
                      <a:ext uri="{FF2B5EF4-FFF2-40B4-BE49-F238E27FC236}">
                        <a16:creationId xmlns:a16="http://schemas.microsoft.com/office/drawing/2014/main" id="{6461B007-1D7F-4BF1-A8CE-22FA1C9955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8EBF1AE0-C1BC-4E51-A0F3-150D99B8140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5EB8A7CE-0E62-471F-A762-709B027DAEF9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55A146AC-5B1B-4812-8923-E32A3FC0A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5817" y="2385855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B5A33FF0-0E09-47D9-8438-F66724770913}"/>
                  </a:ext>
                </a:extLst>
              </p:cNvPr>
              <p:cNvGrpSpPr/>
              <p:nvPr/>
            </p:nvGrpSpPr>
            <p:grpSpPr>
              <a:xfrm>
                <a:off x="3576209" y="3324988"/>
                <a:ext cx="2118222" cy="1192042"/>
                <a:chOff x="3385709" y="937388"/>
                <a:chExt cx="2118222" cy="1192042"/>
              </a:xfrm>
            </p:grpSpPr>
            <p:grpSp>
              <p:nvGrpSpPr>
                <p:cNvPr id="110" name="Group 109">
                  <a:extLst>
                    <a:ext uri="{FF2B5EF4-FFF2-40B4-BE49-F238E27FC236}">
                      <a16:creationId xmlns:a16="http://schemas.microsoft.com/office/drawing/2014/main" id="{BA8E425D-84E2-4CF4-B090-1EB197290148}"/>
                    </a:ext>
                  </a:extLst>
                </p:cNvPr>
                <p:cNvGrpSpPr/>
                <p:nvPr/>
              </p:nvGrpSpPr>
              <p:grpSpPr>
                <a:xfrm>
                  <a:off x="3385709" y="937388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12" name="Straight Connector 111">
                    <a:extLst>
                      <a:ext uri="{FF2B5EF4-FFF2-40B4-BE49-F238E27FC236}">
                        <a16:creationId xmlns:a16="http://schemas.microsoft.com/office/drawing/2014/main" id="{A653B836-5723-4FF3-A3FA-9C1E20E3A999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>
                    <a:extLst>
                      <a:ext uri="{FF2B5EF4-FFF2-40B4-BE49-F238E27FC236}">
                        <a16:creationId xmlns:a16="http://schemas.microsoft.com/office/drawing/2014/main" id="{7891071B-F818-403C-99CB-E3FF79D023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4" name="TextBox 113">
                    <a:extLst>
                      <a:ext uri="{FF2B5EF4-FFF2-40B4-BE49-F238E27FC236}">
                        <a16:creationId xmlns:a16="http://schemas.microsoft.com/office/drawing/2014/main" id="{E54760EF-8E29-40D7-A634-41CB887076F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ADA849E1-CE77-404C-B08F-70598BFE9D0D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CF7BA437-A63F-461E-980F-0470F81512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1930" y="1007096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1074CC9E-F6BC-4B0C-9C8E-C0603E657B8D}"/>
                  </a:ext>
                </a:extLst>
              </p:cNvPr>
              <p:cNvGrpSpPr/>
              <p:nvPr/>
            </p:nvGrpSpPr>
            <p:grpSpPr>
              <a:xfrm>
                <a:off x="3576209" y="4701455"/>
                <a:ext cx="2118222" cy="1192042"/>
                <a:chOff x="3385709" y="2313855"/>
                <a:chExt cx="2118222" cy="1192042"/>
              </a:xfrm>
            </p:grpSpPr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48E39485-6594-485C-93AC-544B40974146}"/>
                    </a:ext>
                  </a:extLst>
                </p:cNvPr>
                <p:cNvGrpSpPr/>
                <p:nvPr/>
              </p:nvGrpSpPr>
              <p:grpSpPr>
                <a:xfrm>
                  <a:off x="3385709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06" name="Straight Connector 105">
                    <a:extLst>
                      <a:ext uri="{FF2B5EF4-FFF2-40B4-BE49-F238E27FC236}">
                        <a16:creationId xmlns:a16="http://schemas.microsoft.com/office/drawing/2014/main" id="{CCB6D1FA-F30E-4650-AAD1-B03788315CC1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>
                    <a:extLst>
                      <a:ext uri="{FF2B5EF4-FFF2-40B4-BE49-F238E27FC236}">
                        <a16:creationId xmlns:a16="http://schemas.microsoft.com/office/drawing/2014/main" id="{93CB5097-05E0-4014-9203-756C4116CC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81D710D2-17B7-49FE-B1D5-24A8B7E6603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417AA58B-427E-4FF3-8AE4-9756696783CB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D16727B6-1D5F-43B7-9C83-A41F1D6D86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31930" y="2387208"/>
                  <a:ext cx="1872000" cy="864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D583B947-F154-44DB-97E4-3D2E7FCB0EA1}"/>
                  </a:ext>
                </a:extLst>
              </p:cNvPr>
              <p:cNvGrpSpPr/>
              <p:nvPr/>
            </p:nvGrpSpPr>
            <p:grpSpPr>
              <a:xfrm>
                <a:off x="6282323" y="4701455"/>
                <a:ext cx="2118222" cy="1192042"/>
                <a:chOff x="6091823" y="2313855"/>
                <a:chExt cx="2118222" cy="1192042"/>
              </a:xfrm>
            </p:grpSpPr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ABF8451D-BAAB-4CAB-A8C6-8F8F9214E99B}"/>
                    </a:ext>
                  </a:extLst>
                </p:cNvPr>
                <p:cNvGrpSpPr/>
                <p:nvPr/>
              </p:nvGrpSpPr>
              <p:grpSpPr>
                <a:xfrm>
                  <a:off x="6091823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00" name="Straight Connector 99">
                    <a:extLst>
                      <a:ext uri="{FF2B5EF4-FFF2-40B4-BE49-F238E27FC236}">
                        <a16:creationId xmlns:a16="http://schemas.microsoft.com/office/drawing/2014/main" id="{EEFD0D0E-CD4C-41B4-BC4E-2A841CE7A295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>
                    <a:extLst>
                      <a:ext uri="{FF2B5EF4-FFF2-40B4-BE49-F238E27FC236}">
                        <a16:creationId xmlns:a16="http://schemas.microsoft.com/office/drawing/2014/main" id="{0F7B7325-15B8-481D-8CF2-0D4E815775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" name="TextBox 101">
                    <a:extLst>
                      <a:ext uri="{FF2B5EF4-FFF2-40B4-BE49-F238E27FC236}">
                        <a16:creationId xmlns:a16="http://schemas.microsoft.com/office/drawing/2014/main" id="{1E4DD694-7002-4FD2-9283-80956083EF3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6E12FE8-79EE-461E-8A88-F76A01A48089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A1FD20B0-950B-41DE-B918-572DCCFB2A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38043" y="2387208"/>
                  <a:ext cx="1872000" cy="864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DC872827-3CF3-4AAE-8B88-30BFD9BB2597}"/>
                  </a:ext>
                </a:extLst>
              </p:cNvPr>
              <p:cNvGrpSpPr/>
              <p:nvPr/>
            </p:nvGrpSpPr>
            <p:grpSpPr>
              <a:xfrm>
                <a:off x="6282323" y="3324988"/>
                <a:ext cx="2118222" cy="1192042"/>
                <a:chOff x="6091823" y="937388"/>
                <a:chExt cx="2118222" cy="1192042"/>
              </a:xfrm>
            </p:grpSpPr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D76BA3E5-A9C2-4AE4-9266-F85869C86DC5}"/>
                    </a:ext>
                  </a:extLst>
                </p:cNvPr>
                <p:cNvGrpSpPr/>
                <p:nvPr/>
              </p:nvGrpSpPr>
              <p:grpSpPr>
                <a:xfrm>
                  <a:off x="6091823" y="937388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B40C9523-3AA3-4DED-9197-C35E6AA6D2C9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8D5D1DA2-4CA9-4B09-B4DC-8862A91FDC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4341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BA7C852D-EC17-401E-92E5-9C6CC8B07FA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98D04440-EFF8-4E94-96EB-3FB82FB79DA3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1E0A7CE9-7076-4D4C-8FC8-7F8774E4D73B}"/>
                    </a:ext>
                  </a:extLst>
                </p:cNvPr>
                <p:cNvSpPr/>
                <p:nvPr/>
              </p:nvSpPr>
              <p:spPr>
                <a:xfrm rot="10800000">
                  <a:off x="6338043" y="1007096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F35C854-C15C-43D8-A1EE-6883D042422B}"/>
                  </a:ext>
                </a:extLst>
              </p:cNvPr>
              <p:cNvGrpSpPr/>
              <p:nvPr/>
            </p:nvGrpSpPr>
            <p:grpSpPr>
              <a:xfrm>
                <a:off x="870095" y="3324988"/>
                <a:ext cx="2118222" cy="1192042"/>
                <a:chOff x="870095" y="3324988"/>
                <a:chExt cx="2118222" cy="1192042"/>
              </a:xfrm>
            </p:grpSpPr>
            <p:grpSp>
              <p:nvGrpSpPr>
                <p:cNvPr id="86" name="Group 85">
                  <a:extLst>
                    <a:ext uri="{FF2B5EF4-FFF2-40B4-BE49-F238E27FC236}">
                      <a16:creationId xmlns:a16="http://schemas.microsoft.com/office/drawing/2014/main" id="{0852A3D5-82F8-4FA8-9E85-064973E9C722}"/>
                    </a:ext>
                  </a:extLst>
                </p:cNvPr>
                <p:cNvGrpSpPr/>
                <p:nvPr/>
              </p:nvGrpSpPr>
              <p:grpSpPr>
                <a:xfrm>
                  <a:off x="870095" y="3324988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1AC68FA4-18BA-4A9D-9E3E-EDBF243DDC01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4B72F46E-6792-4BE7-8104-4CC233FC50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4341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TextBox 95">
                    <a:extLst>
                      <a:ext uri="{FF2B5EF4-FFF2-40B4-BE49-F238E27FC236}">
                        <a16:creationId xmlns:a16="http://schemas.microsoft.com/office/drawing/2014/main" id="{36FB18B9-0453-422F-AB8C-417691E7E71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99110DB2-19AA-4386-9F63-377BDE3E9B31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D7A42F41-C6AA-4678-8107-5068FEACD52B}"/>
                    </a:ext>
                  </a:extLst>
                </p:cNvPr>
                <p:cNvSpPr/>
                <p:nvPr/>
              </p:nvSpPr>
              <p:spPr>
                <a:xfrm>
                  <a:off x="1116317" y="3396988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9A1F7C8-F95A-4627-93B3-109A8AF53D72}"/>
              </a:ext>
            </a:extLst>
          </p:cNvPr>
          <p:cNvGrpSpPr/>
          <p:nvPr/>
        </p:nvGrpSpPr>
        <p:grpSpPr>
          <a:xfrm>
            <a:off x="-2261" y="1456393"/>
            <a:ext cx="8402804" cy="1883699"/>
            <a:chOff x="-2261" y="1456393"/>
            <a:chExt cx="8402804" cy="188369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11509AE-35F9-4CCB-95AD-419FF9BD53A5}"/>
                </a:ext>
              </a:extLst>
            </p:cNvPr>
            <p:cNvSpPr/>
            <p:nvPr/>
          </p:nvSpPr>
          <p:spPr>
            <a:xfrm rot="16200000">
              <a:off x="-713278" y="2167410"/>
              <a:ext cx="1883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92FB655-B98E-4179-9150-E7A70B8B3116}"/>
                </a:ext>
              </a:extLst>
            </p:cNvPr>
            <p:cNvGrpSpPr/>
            <p:nvPr/>
          </p:nvGrpSpPr>
          <p:grpSpPr>
            <a:xfrm>
              <a:off x="870097" y="1588543"/>
              <a:ext cx="7530446" cy="1391408"/>
              <a:chOff x="870097" y="1626643"/>
              <a:chExt cx="7530446" cy="1391408"/>
            </a:xfrm>
          </p:grpSpPr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8BA0DDCF-559D-42D0-9C18-003540E9EDCB}"/>
                  </a:ext>
                </a:extLst>
              </p:cNvPr>
              <p:cNvGrpSpPr/>
              <p:nvPr/>
            </p:nvGrpSpPr>
            <p:grpSpPr>
              <a:xfrm>
                <a:off x="870097" y="1961147"/>
                <a:ext cx="7530446" cy="1056904"/>
                <a:chOff x="679595" y="5302249"/>
                <a:chExt cx="7530446" cy="1056904"/>
              </a:xfrm>
            </p:grpSpPr>
            <p:grpSp>
              <p:nvGrpSpPr>
                <p:cNvPr id="146" name="Group 145">
                  <a:extLst>
                    <a:ext uri="{FF2B5EF4-FFF2-40B4-BE49-F238E27FC236}">
                      <a16:creationId xmlns:a16="http://schemas.microsoft.com/office/drawing/2014/main" id="{81A3CF43-D2DC-4DD7-B6DE-29E5099E1BCF}"/>
                    </a:ext>
                  </a:extLst>
                </p:cNvPr>
                <p:cNvGrpSpPr/>
                <p:nvPr/>
              </p:nvGrpSpPr>
              <p:grpSpPr>
                <a:xfrm>
                  <a:off x="679595" y="5302249"/>
                  <a:ext cx="1650222" cy="1056904"/>
                  <a:chOff x="679595" y="5302249"/>
                  <a:chExt cx="1650222" cy="1056904"/>
                </a:xfrm>
              </p:grpSpPr>
              <p:grpSp>
                <p:nvGrpSpPr>
                  <p:cNvPr id="168" name="Group 167">
                    <a:extLst>
                      <a:ext uri="{FF2B5EF4-FFF2-40B4-BE49-F238E27FC236}">
                        <a16:creationId xmlns:a16="http://schemas.microsoft.com/office/drawing/2014/main" id="{EF37C054-4EF7-4AFB-BC76-FF17AADBD3AB}"/>
                      </a:ext>
                    </a:extLst>
                  </p:cNvPr>
                  <p:cNvGrpSpPr/>
                  <p:nvPr/>
                </p:nvGrpSpPr>
                <p:grpSpPr>
                  <a:xfrm>
                    <a:off x="679595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70" name="TextBox 169">
                      <a:extLst>
                        <a:ext uri="{FF2B5EF4-FFF2-40B4-BE49-F238E27FC236}">
                          <a16:creationId xmlns:a16="http://schemas.microsoft.com/office/drawing/2014/main" id="{C4DC75EB-5C64-4646-984F-AEDBF3B2A46D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71" name="Straight Connector 170">
                      <a:extLst>
                        <a:ext uri="{FF2B5EF4-FFF2-40B4-BE49-F238E27FC236}">
                          <a16:creationId xmlns:a16="http://schemas.microsoft.com/office/drawing/2014/main" id="{32EC7736-EC73-486C-8136-3467BA7BBD6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Straight Connector 171">
                      <a:extLst>
                        <a:ext uri="{FF2B5EF4-FFF2-40B4-BE49-F238E27FC236}">
                          <a16:creationId xmlns:a16="http://schemas.microsoft.com/office/drawing/2014/main" id="{F29886EF-CB5D-4570-BA38-1D82339514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3" name="TextBox 172">
                      <a:extLst>
                        <a:ext uri="{FF2B5EF4-FFF2-40B4-BE49-F238E27FC236}">
                          <a16:creationId xmlns:a16="http://schemas.microsoft.com/office/drawing/2014/main" id="{E9CA6EB9-2378-481E-9C05-A5A710CE5C6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69" name="Freeform: Shape 168">
                    <a:extLst>
                      <a:ext uri="{FF2B5EF4-FFF2-40B4-BE49-F238E27FC236}">
                        <a16:creationId xmlns:a16="http://schemas.microsoft.com/office/drawing/2014/main" id="{FF0B5B88-2B59-4BD4-BF74-6ED705C0CD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25817" y="5473398"/>
                    <a:ext cx="1404000" cy="684000"/>
                  </a:xfrm>
                  <a:custGeom>
                    <a:avLst/>
                    <a:gdLst>
                      <a:gd name="connsiteX0" fmla="*/ 0 w 1847850"/>
                      <a:gd name="connsiteY0" fmla="*/ 952500 h 952500"/>
                      <a:gd name="connsiteX1" fmla="*/ 847725 w 1847850"/>
                      <a:gd name="connsiteY1" fmla="*/ 752475 h 952500"/>
                      <a:gd name="connsiteX2" fmla="*/ 1847850 w 1847850"/>
                      <a:gd name="connsiteY2" fmla="*/ 0 h 952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47850" h="952500">
                        <a:moveTo>
                          <a:pt x="0" y="952500"/>
                        </a:moveTo>
                        <a:cubicBezTo>
                          <a:pt x="269875" y="931862"/>
                          <a:pt x="539750" y="911225"/>
                          <a:pt x="847725" y="752475"/>
                        </a:cubicBezTo>
                        <a:cubicBezTo>
                          <a:pt x="1155700" y="593725"/>
                          <a:pt x="1501775" y="296862"/>
                          <a:pt x="1847850" y="0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47" name="Group 146">
                  <a:extLst>
                    <a:ext uri="{FF2B5EF4-FFF2-40B4-BE49-F238E27FC236}">
                      <a16:creationId xmlns:a16="http://schemas.microsoft.com/office/drawing/2014/main" id="{30EA6D09-36BB-477F-8134-B9A5B4B85597}"/>
                    </a:ext>
                  </a:extLst>
                </p:cNvPr>
                <p:cNvGrpSpPr/>
                <p:nvPr/>
              </p:nvGrpSpPr>
              <p:grpSpPr>
                <a:xfrm>
                  <a:off x="2639670" y="5302249"/>
                  <a:ext cx="1650222" cy="1056904"/>
                  <a:chOff x="2639670" y="5302249"/>
                  <a:chExt cx="1650222" cy="1056904"/>
                </a:xfrm>
              </p:grpSpPr>
              <p:grpSp>
                <p:nvGrpSpPr>
                  <p:cNvPr id="162" name="Group 161">
                    <a:extLst>
                      <a:ext uri="{FF2B5EF4-FFF2-40B4-BE49-F238E27FC236}">
                        <a16:creationId xmlns:a16="http://schemas.microsoft.com/office/drawing/2014/main" id="{19D889AD-62D1-45BE-B58B-97E7C46C45EC}"/>
                      </a:ext>
                    </a:extLst>
                  </p:cNvPr>
                  <p:cNvGrpSpPr/>
                  <p:nvPr/>
                </p:nvGrpSpPr>
                <p:grpSpPr>
                  <a:xfrm>
                    <a:off x="2639670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64" name="TextBox 163">
                      <a:extLst>
                        <a:ext uri="{FF2B5EF4-FFF2-40B4-BE49-F238E27FC236}">
                          <a16:creationId xmlns:a16="http://schemas.microsoft.com/office/drawing/2014/main" id="{681AF6F5-72DD-42C3-A614-BB66FDB7AE97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65" name="Straight Connector 164">
                      <a:extLst>
                        <a:ext uri="{FF2B5EF4-FFF2-40B4-BE49-F238E27FC236}">
                          <a16:creationId xmlns:a16="http://schemas.microsoft.com/office/drawing/2014/main" id="{E70162BD-1368-448C-A013-5402BFF0B60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" name="Straight Connector 165">
                      <a:extLst>
                        <a:ext uri="{FF2B5EF4-FFF2-40B4-BE49-F238E27FC236}">
                          <a16:creationId xmlns:a16="http://schemas.microsoft.com/office/drawing/2014/main" id="{739A3503-5A3A-4828-BF3C-7447C7AC5CF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7" name="TextBox 166">
                      <a:extLst>
                        <a:ext uri="{FF2B5EF4-FFF2-40B4-BE49-F238E27FC236}">
                          <a16:creationId xmlns:a16="http://schemas.microsoft.com/office/drawing/2014/main" id="{BE7A1F47-6921-42A1-BB88-02B28C4BCF4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63" name="Freeform: Shape 162">
                    <a:extLst>
                      <a:ext uri="{FF2B5EF4-FFF2-40B4-BE49-F238E27FC236}">
                        <a16:creationId xmlns:a16="http://schemas.microsoft.com/office/drawing/2014/main" id="{03ADBF26-A43D-423C-8FFC-8CFDF0266AAF}"/>
                      </a:ext>
                    </a:extLst>
                  </p:cNvPr>
                  <p:cNvSpPr/>
                  <p:nvPr/>
                </p:nvSpPr>
                <p:spPr>
                  <a:xfrm>
                    <a:off x="2885892" y="5473398"/>
                    <a:ext cx="1404000" cy="684000"/>
                  </a:xfrm>
                  <a:custGeom>
                    <a:avLst/>
                    <a:gdLst>
                      <a:gd name="connsiteX0" fmla="*/ 0 w 1847850"/>
                      <a:gd name="connsiteY0" fmla="*/ 952500 h 952500"/>
                      <a:gd name="connsiteX1" fmla="*/ 847725 w 1847850"/>
                      <a:gd name="connsiteY1" fmla="*/ 752475 h 952500"/>
                      <a:gd name="connsiteX2" fmla="*/ 1847850 w 1847850"/>
                      <a:gd name="connsiteY2" fmla="*/ 0 h 952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47850" h="952500">
                        <a:moveTo>
                          <a:pt x="0" y="952500"/>
                        </a:moveTo>
                        <a:cubicBezTo>
                          <a:pt x="269875" y="931862"/>
                          <a:pt x="539750" y="911225"/>
                          <a:pt x="847725" y="752475"/>
                        </a:cubicBezTo>
                        <a:cubicBezTo>
                          <a:pt x="1155700" y="593725"/>
                          <a:pt x="1501775" y="296862"/>
                          <a:pt x="1847850" y="0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8" name="Group 147">
                  <a:extLst>
                    <a:ext uri="{FF2B5EF4-FFF2-40B4-BE49-F238E27FC236}">
                      <a16:creationId xmlns:a16="http://schemas.microsoft.com/office/drawing/2014/main" id="{D5A92714-CEF3-4828-84A0-BBF4EDCA19C4}"/>
                    </a:ext>
                  </a:extLst>
                </p:cNvPr>
                <p:cNvGrpSpPr/>
                <p:nvPr/>
              </p:nvGrpSpPr>
              <p:grpSpPr>
                <a:xfrm>
                  <a:off x="4599745" y="5302249"/>
                  <a:ext cx="1650222" cy="1056904"/>
                  <a:chOff x="4599745" y="5302249"/>
                  <a:chExt cx="1650222" cy="1056904"/>
                </a:xfrm>
              </p:grpSpPr>
              <p:grpSp>
                <p:nvGrpSpPr>
                  <p:cNvPr id="156" name="Group 155">
                    <a:extLst>
                      <a:ext uri="{FF2B5EF4-FFF2-40B4-BE49-F238E27FC236}">
                        <a16:creationId xmlns:a16="http://schemas.microsoft.com/office/drawing/2014/main" id="{97DFF1E5-B235-428B-AE83-77899149DDD2}"/>
                      </a:ext>
                    </a:extLst>
                  </p:cNvPr>
                  <p:cNvGrpSpPr/>
                  <p:nvPr/>
                </p:nvGrpSpPr>
                <p:grpSpPr>
                  <a:xfrm>
                    <a:off x="4599745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58" name="TextBox 157">
                      <a:extLst>
                        <a:ext uri="{FF2B5EF4-FFF2-40B4-BE49-F238E27FC236}">
                          <a16:creationId xmlns:a16="http://schemas.microsoft.com/office/drawing/2014/main" id="{AEB45264-D8EE-4D7D-BBB4-761012E684F9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59" name="Straight Connector 158">
                      <a:extLst>
                        <a:ext uri="{FF2B5EF4-FFF2-40B4-BE49-F238E27FC236}">
                          <a16:creationId xmlns:a16="http://schemas.microsoft.com/office/drawing/2014/main" id="{678A65DD-72A5-463F-B37D-35E75A6FB18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Straight Connector 159">
                      <a:extLst>
                        <a:ext uri="{FF2B5EF4-FFF2-40B4-BE49-F238E27FC236}">
                          <a16:creationId xmlns:a16="http://schemas.microsoft.com/office/drawing/2014/main" id="{68741C84-43EE-42D2-AF5A-0D52D1BEEB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1" name="TextBox 160">
                      <a:extLst>
                        <a:ext uri="{FF2B5EF4-FFF2-40B4-BE49-F238E27FC236}">
                          <a16:creationId xmlns:a16="http://schemas.microsoft.com/office/drawing/2014/main" id="{65432EBA-2461-49B4-A9C6-997C247610E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D2382273-3300-40B7-AEE6-1C7A503AE588}"/>
                      </a:ext>
                    </a:extLst>
                  </p:cNvPr>
                  <p:cNvSpPr/>
                  <p:nvPr/>
                </p:nvSpPr>
                <p:spPr>
                  <a:xfrm>
                    <a:off x="4845967" y="5473398"/>
                    <a:ext cx="1404000" cy="684000"/>
                  </a:xfrm>
                  <a:custGeom>
                    <a:avLst/>
                    <a:gdLst>
                      <a:gd name="connsiteX0" fmla="*/ 0 w 1854200"/>
                      <a:gd name="connsiteY0" fmla="*/ 1003306 h 1003306"/>
                      <a:gd name="connsiteX1" fmla="*/ 914400 w 1854200"/>
                      <a:gd name="connsiteY1" fmla="*/ 6 h 1003306"/>
                      <a:gd name="connsiteX2" fmla="*/ 1854200 w 1854200"/>
                      <a:gd name="connsiteY2" fmla="*/ 990606 h 1003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54200" h="1003306">
                        <a:moveTo>
                          <a:pt x="0" y="1003306"/>
                        </a:moveTo>
                        <a:cubicBezTo>
                          <a:pt x="302683" y="502714"/>
                          <a:pt x="605367" y="2123"/>
                          <a:pt x="914400" y="6"/>
                        </a:cubicBezTo>
                        <a:cubicBezTo>
                          <a:pt x="1223433" y="-2111"/>
                          <a:pt x="1538816" y="494247"/>
                          <a:pt x="1854200" y="990606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9" name="Group 148">
                  <a:extLst>
                    <a:ext uri="{FF2B5EF4-FFF2-40B4-BE49-F238E27FC236}">
                      <a16:creationId xmlns:a16="http://schemas.microsoft.com/office/drawing/2014/main" id="{FA8115D5-5C83-4FD7-8129-0B7BA81FFC5F}"/>
                    </a:ext>
                  </a:extLst>
                </p:cNvPr>
                <p:cNvGrpSpPr/>
                <p:nvPr/>
              </p:nvGrpSpPr>
              <p:grpSpPr>
                <a:xfrm>
                  <a:off x="6559819" y="5302249"/>
                  <a:ext cx="1650222" cy="1056904"/>
                  <a:chOff x="6559819" y="5302249"/>
                  <a:chExt cx="1650222" cy="1056904"/>
                </a:xfrm>
              </p:grpSpPr>
              <p:grpSp>
                <p:nvGrpSpPr>
                  <p:cNvPr id="150" name="Group 149">
                    <a:extLst>
                      <a:ext uri="{FF2B5EF4-FFF2-40B4-BE49-F238E27FC236}">
                        <a16:creationId xmlns:a16="http://schemas.microsoft.com/office/drawing/2014/main" id="{9C679DF2-CF5B-48A9-AA0A-908960D08DC9}"/>
                      </a:ext>
                    </a:extLst>
                  </p:cNvPr>
                  <p:cNvGrpSpPr/>
                  <p:nvPr/>
                </p:nvGrpSpPr>
                <p:grpSpPr>
                  <a:xfrm>
                    <a:off x="6559819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52" name="TextBox 151">
                      <a:extLst>
                        <a:ext uri="{FF2B5EF4-FFF2-40B4-BE49-F238E27FC236}">
                          <a16:creationId xmlns:a16="http://schemas.microsoft.com/office/drawing/2014/main" id="{A1C6DFFA-F5AC-49D9-A0EE-CE037AAF152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53" name="Straight Connector 152">
                      <a:extLst>
                        <a:ext uri="{FF2B5EF4-FFF2-40B4-BE49-F238E27FC236}">
                          <a16:creationId xmlns:a16="http://schemas.microsoft.com/office/drawing/2014/main" id="{99CD1226-6F67-4AF0-976B-78AD5BB77D3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Straight Connector 153">
                      <a:extLst>
                        <a:ext uri="{FF2B5EF4-FFF2-40B4-BE49-F238E27FC236}">
                          <a16:creationId xmlns:a16="http://schemas.microsoft.com/office/drawing/2014/main" id="{FE369DB0-B106-47D5-A705-09E2487C22B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5" name="TextBox 154">
                      <a:extLst>
                        <a:ext uri="{FF2B5EF4-FFF2-40B4-BE49-F238E27FC236}">
                          <a16:creationId xmlns:a16="http://schemas.microsoft.com/office/drawing/2014/main" id="{BC71D3B4-B3CB-45F8-852B-2E49CE9E36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1E0961FC-70F7-4306-ADE2-D48D30337140}"/>
                      </a:ext>
                    </a:extLst>
                  </p:cNvPr>
                  <p:cNvSpPr/>
                  <p:nvPr/>
                </p:nvSpPr>
                <p:spPr>
                  <a:xfrm flipV="1">
                    <a:off x="6806041" y="5473398"/>
                    <a:ext cx="1404000" cy="684000"/>
                  </a:xfrm>
                  <a:custGeom>
                    <a:avLst/>
                    <a:gdLst>
                      <a:gd name="connsiteX0" fmla="*/ 0 w 1854200"/>
                      <a:gd name="connsiteY0" fmla="*/ 1003306 h 1003306"/>
                      <a:gd name="connsiteX1" fmla="*/ 914400 w 1854200"/>
                      <a:gd name="connsiteY1" fmla="*/ 6 h 1003306"/>
                      <a:gd name="connsiteX2" fmla="*/ 1854200 w 1854200"/>
                      <a:gd name="connsiteY2" fmla="*/ 990606 h 1003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54200" h="1003306">
                        <a:moveTo>
                          <a:pt x="0" y="1003306"/>
                        </a:moveTo>
                        <a:cubicBezTo>
                          <a:pt x="302683" y="502714"/>
                          <a:pt x="605367" y="2123"/>
                          <a:pt x="914400" y="6"/>
                        </a:cubicBezTo>
                        <a:cubicBezTo>
                          <a:pt x="1223433" y="-2111"/>
                          <a:pt x="1538816" y="494247"/>
                          <a:pt x="1854200" y="990606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237CFE7E-2BB9-445D-8D38-7445781E86D3}"/>
                  </a:ext>
                </a:extLst>
              </p:cNvPr>
              <p:cNvGrpSpPr/>
              <p:nvPr/>
            </p:nvGrpSpPr>
            <p:grpSpPr>
              <a:xfrm>
                <a:off x="966892" y="1626643"/>
                <a:ext cx="6188065" cy="369332"/>
                <a:chOff x="966892" y="1626643"/>
                <a:chExt cx="6188065" cy="369332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42363CE-8B26-4B65-9E48-A5AEAD3B480A}"/>
                    </a:ext>
                  </a:extLst>
                </p:cNvPr>
                <p:cNvSpPr txBox="1"/>
                <p:nvPr/>
              </p:nvSpPr>
              <p:spPr>
                <a:xfrm>
                  <a:off x="966892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4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F90D2EFF-C2E2-4D0C-AE26-6213A9AB497F}"/>
                    </a:ext>
                  </a:extLst>
                </p:cNvPr>
                <p:cNvSpPr txBox="1"/>
                <p:nvPr/>
              </p:nvSpPr>
              <p:spPr>
                <a:xfrm>
                  <a:off x="4890830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6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FACA04D-9500-4B01-A7E6-12840C43CF31}"/>
                    </a:ext>
                  </a:extLst>
                </p:cNvPr>
                <p:cNvSpPr txBox="1"/>
                <p:nvPr/>
              </p:nvSpPr>
              <p:spPr>
                <a:xfrm>
                  <a:off x="2928861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5</a:t>
                  </a:r>
                </a:p>
              </p:txBody>
            </p:sp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id="{0F58C845-ECA0-4616-991C-4BD74A76626B}"/>
                    </a:ext>
                  </a:extLst>
                </p:cNvPr>
                <p:cNvSpPr txBox="1"/>
                <p:nvPr/>
              </p:nvSpPr>
              <p:spPr>
                <a:xfrm>
                  <a:off x="6852800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7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0130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displacement to velocity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400" dirty="0">
                <a:cs typeface="Arial" panose="020B0604020202020204" pitchFamily="34" charset="0"/>
              </a:rPr>
              <a:t>Which velocity-time graph shows the same movement as each </a:t>
            </a:r>
            <a:r>
              <a:rPr lang="en-GB" sz="1400" dirty="0">
                <a:effectLst/>
                <a:cs typeface="Arial" panose="020B0604020202020204" pitchFamily="34" charset="0"/>
              </a:rPr>
              <a:t>displacement-time graph?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400" b="1" dirty="0">
                <a:cs typeface="Arial" panose="020B0604020202020204" pitchFamily="34" charset="0"/>
              </a:rPr>
              <a:t>Answers:</a:t>
            </a:r>
            <a:endParaRPr lang="en-GB" sz="1400" b="1" dirty="0">
              <a:effectLst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C18C691-3056-4294-87DE-453150E7789E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071C38-6476-4B32-B0FD-45EC2F199C11}"/>
                </a:ext>
              </a:extLst>
            </p:cNvPr>
            <p:cNvSpPr/>
            <p:nvPr/>
          </p:nvSpPr>
          <p:spPr>
            <a:xfrm rot="16200000">
              <a:off x="-459115" y="4345860"/>
              <a:ext cx="13798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402BCB-C3BB-4583-A73A-AE0BFABF605D}"/>
                </a:ext>
              </a:extLst>
            </p:cNvPr>
            <p:cNvGrpSpPr/>
            <p:nvPr/>
          </p:nvGrpSpPr>
          <p:grpSpPr>
            <a:xfrm>
              <a:off x="628223" y="3324818"/>
              <a:ext cx="5666157" cy="1710931"/>
              <a:chOff x="628223" y="3324818"/>
              <a:chExt cx="5666157" cy="1710931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0BCBB1F-C56D-460B-8CFD-D04080CC0746}"/>
                  </a:ext>
                </a:extLst>
              </p:cNvPr>
              <p:cNvGrpSpPr/>
              <p:nvPr/>
            </p:nvGrpSpPr>
            <p:grpSpPr>
              <a:xfrm>
                <a:off x="628223" y="3324818"/>
                <a:ext cx="5666157" cy="1710931"/>
                <a:chOff x="628223" y="3324818"/>
                <a:chExt cx="5666157" cy="1710931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C2DA2F9-8E5A-4262-B780-77D334F8B9BA}"/>
                    </a:ext>
                  </a:extLst>
                </p:cNvPr>
                <p:cNvSpPr txBox="1"/>
                <p:nvPr/>
              </p:nvSpPr>
              <p:spPr>
                <a:xfrm>
                  <a:off x="628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5FFC52-B642-4EF2-8B12-715B088F9D75}"/>
                    </a:ext>
                  </a:extLst>
                </p:cNvPr>
                <p:cNvSpPr txBox="1"/>
                <p:nvPr/>
              </p:nvSpPr>
              <p:spPr>
                <a:xfrm>
                  <a:off x="59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16F3826-D6EC-4684-9B0F-3FBD881DD922}"/>
                    </a:ext>
                  </a:extLst>
                </p:cNvPr>
                <p:cNvSpPr txBox="1"/>
                <p:nvPr/>
              </p:nvSpPr>
              <p:spPr>
                <a:xfrm>
                  <a:off x="32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13F1D2F-8403-408E-86BD-207687344FD2}"/>
                    </a:ext>
                  </a:extLst>
                </p:cNvPr>
                <p:cNvGrpSpPr/>
                <p:nvPr/>
              </p:nvGrpSpPr>
              <p:grpSpPr>
                <a:xfrm>
                  <a:off x="628223" y="4697195"/>
                  <a:ext cx="2966157" cy="338554"/>
                  <a:chOff x="510560" y="4606650"/>
                  <a:chExt cx="2966157" cy="338554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B24E683-30B2-4DC8-8E00-3A187DAA1920}"/>
                      </a:ext>
                    </a:extLst>
                  </p:cNvPr>
                  <p:cNvSpPr txBox="1"/>
                  <p:nvPr/>
                </p:nvSpPr>
                <p:spPr>
                  <a:xfrm>
                    <a:off x="510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E5486C8E-CD3B-42C0-845D-AA4F88B172BD}"/>
                      </a:ext>
                    </a:extLst>
                  </p:cNvPr>
                  <p:cNvSpPr txBox="1"/>
                  <p:nvPr/>
                </p:nvSpPr>
                <p:spPr>
                  <a:xfrm>
                    <a:off x="3174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E</a:t>
                    </a:r>
                  </a:p>
                </p:txBody>
              </p:sp>
            </p:grp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40DAA8F-29B7-43F8-A434-48DF1D462B50}"/>
                  </a:ext>
                </a:extLst>
              </p:cNvPr>
              <p:cNvSpPr txBox="1"/>
              <p:nvPr/>
            </p:nvSpPr>
            <p:spPr>
              <a:xfrm>
                <a:off x="5992223" y="4697195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6C7FE95-527C-49C4-B93A-9D38FE329AF2}"/>
                </a:ext>
              </a:extLst>
            </p:cNvPr>
            <p:cNvGrpSpPr/>
            <p:nvPr/>
          </p:nvGrpSpPr>
          <p:grpSpPr>
            <a:xfrm>
              <a:off x="870095" y="3324988"/>
              <a:ext cx="7530450" cy="2568509"/>
              <a:chOff x="870095" y="3324988"/>
              <a:chExt cx="7530450" cy="2568509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ECCE4F9C-AB5B-4B1D-8599-23E33D813DAC}"/>
                  </a:ext>
                </a:extLst>
              </p:cNvPr>
              <p:cNvGrpSpPr/>
              <p:nvPr/>
            </p:nvGrpSpPr>
            <p:grpSpPr>
              <a:xfrm>
                <a:off x="870095" y="4701455"/>
                <a:ext cx="2118222" cy="1192042"/>
                <a:chOff x="679595" y="2313855"/>
                <a:chExt cx="2118222" cy="1192042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D405B43B-29ED-4E7A-8A42-5B8352D89D95}"/>
                    </a:ext>
                  </a:extLst>
                </p:cNvPr>
                <p:cNvGrpSpPr/>
                <p:nvPr/>
              </p:nvGrpSpPr>
              <p:grpSpPr>
                <a:xfrm>
                  <a:off x="679595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18" name="Straight Connector 117">
                    <a:extLst>
                      <a:ext uri="{FF2B5EF4-FFF2-40B4-BE49-F238E27FC236}">
                        <a16:creationId xmlns:a16="http://schemas.microsoft.com/office/drawing/2014/main" id="{0970B729-FB0E-4A4A-B11B-BA181EC60782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Connector 118">
                    <a:extLst>
                      <a:ext uri="{FF2B5EF4-FFF2-40B4-BE49-F238E27FC236}">
                        <a16:creationId xmlns:a16="http://schemas.microsoft.com/office/drawing/2014/main" id="{6461B007-1D7F-4BF1-A8CE-22FA1C9955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8EBF1AE0-C1BC-4E51-A0F3-150D99B8140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5EB8A7CE-0E62-471F-A762-709B027DAEF9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55A146AC-5B1B-4812-8923-E32A3FC0A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5817" y="2385855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B5A33FF0-0E09-47D9-8438-F66724770913}"/>
                  </a:ext>
                </a:extLst>
              </p:cNvPr>
              <p:cNvGrpSpPr/>
              <p:nvPr/>
            </p:nvGrpSpPr>
            <p:grpSpPr>
              <a:xfrm>
                <a:off x="3576209" y="3324988"/>
                <a:ext cx="2118222" cy="1192042"/>
                <a:chOff x="3385709" y="937388"/>
                <a:chExt cx="2118222" cy="1192042"/>
              </a:xfrm>
            </p:grpSpPr>
            <p:grpSp>
              <p:nvGrpSpPr>
                <p:cNvPr id="110" name="Group 109">
                  <a:extLst>
                    <a:ext uri="{FF2B5EF4-FFF2-40B4-BE49-F238E27FC236}">
                      <a16:creationId xmlns:a16="http://schemas.microsoft.com/office/drawing/2014/main" id="{BA8E425D-84E2-4CF4-B090-1EB197290148}"/>
                    </a:ext>
                  </a:extLst>
                </p:cNvPr>
                <p:cNvGrpSpPr/>
                <p:nvPr/>
              </p:nvGrpSpPr>
              <p:grpSpPr>
                <a:xfrm>
                  <a:off x="3385709" y="937388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12" name="Straight Connector 111">
                    <a:extLst>
                      <a:ext uri="{FF2B5EF4-FFF2-40B4-BE49-F238E27FC236}">
                        <a16:creationId xmlns:a16="http://schemas.microsoft.com/office/drawing/2014/main" id="{A653B836-5723-4FF3-A3FA-9C1E20E3A999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>
                    <a:extLst>
                      <a:ext uri="{FF2B5EF4-FFF2-40B4-BE49-F238E27FC236}">
                        <a16:creationId xmlns:a16="http://schemas.microsoft.com/office/drawing/2014/main" id="{7891071B-F818-403C-99CB-E3FF79D023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4" name="TextBox 113">
                    <a:extLst>
                      <a:ext uri="{FF2B5EF4-FFF2-40B4-BE49-F238E27FC236}">
                        <a16:creationId xmlns:a16="http://schemas.microsoft.com/office/drawing/2014/main" id="{E54760EF-8E29-40D7-A634-41CB887076F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ADA849E1-CE77-404C-B08F-70598BFE9D0D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CF7BA437-A63F-461E-980F-0470F81512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1930" y="1007096"/>
                  <a:ext cx="1872000" cy="432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1074CC9E-F6BC-4B0C-9C8E-C0603E657B8D}"/>
                  </a:ext>
                </a:extLst>
              </p:cNvPr>
              <p:cNvGrpSpPr/>
              <p:nvPr/>
            </p:nvGrpSpPr>
            <p:grpSpPr>
              <a:xfrm>
                <a:off x="3576209" y="4701455"/>
                <a:ext cx="2118222" cy="1192042"/>
                <a:chOff x="3385709" y="2313855"/>
                <a:chExt cx="2118222" cy="1192042"/>
              </a:xfrm>
            </p:grpSpPr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48E39485-6594-485C-93AC-544B40974146}"/>
                    </a:ext>
                  </a:extLst>
                </p:cNvPr>
                <p:cNvGrpSpPr/>
                <p:nvPr/>
              </p:nvGrpSpPr>
              <p:grpSpPr>
                <a:xfrm>
                  <a:off x="3385709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06" name="Straight Connector 105">
                    <a:extLst>
                      <a:ext uri="{FF2B5EF4-FFF2-40B4-BE49-F238E27FC236}">
                        <a16:creationId xmlns:a16="http://schemas.microsoft.com/office/drawing/2014/main" id="{CCB6D1FA-F30E-4650-AAD1-B03788315CC1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>
                    <a:extLst>
                      <a:ext uri="{FF2B5EF4-FFF2-40B4-BE49-F238E27FC236}">
                        <a16:creationId xmlns:a16="http://schemas.microsoft.com/office/drawing/2014/main" id="{93CB5097-05E0-4014-9203-756C4116CC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81D710D2-17B7-49FE-B1D5-24A8B7E6603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417AA58B-427E-4FF3-8AE4-9756696783CB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D16727B6-1D5F-43B7-9C83-A41F1D6D86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31930" y="2387208"/>
                  <a:ext cx="1872000" cy="864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D583B947-F154-44DB-97E4-3D2E7FCB0EA1}"/>
                  </a:ext>
                </a:extLst>
              </p:cNvPr>
              <p:cNvGrpSpPr/>
              <p:nvPr/>
            </p:nvGrpSpPr>
            <p:grpSpPr>
              <a:xfrm>
                <a:off x="6282323" y="4701455"/>
                <a:ext cx="2118222" cy="1192042"/>
                <a:chOff x="6091823" y="2313855"/>
                <a:chExt cx="2118222" cy="1192042"/>
              </a:xfrm>
            </p:grpSpPr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ABF8451D-BAAB-4CAB-A8C6-8F8F9214E99B}"/>
                    </a:ext>
                  </a:extLst>
                </p:cNvPr>
                <p:cNvGrpSpPr/>
                <p:nvPr/>
              </p:nvGrpSpPr>
              <p:grpSpPr>
                <a:xfrm>
                  <a:off x="6091823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00" name="Straight Connector 99">
                    <a:extLst>
                      <a:ext uri="{FF2B5EF4-FFF2-40B4-BE49-F238E27FC236}">
                        <a16:creationId xmlns:a16="http://schemas.microsoft.com/office/drawing/2014/main" id="{EEFD0D0E-CD4C-41B4-BC4E-2A841CE7A295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>
                    <a:extLst>
                      <a:ext uri="{FF2B5EF4-FFF2-40B4-BE49-F238E27FC236}">
                        <a16:creationId xmlns:a16="http://schemas.microsoft.com/office/drawing/2014/main" id="{0F7B7325-15B8-481D-8CF2-0D4E815775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" name="TextBox 101">
                    <a:extLst>
                      <a:ext uri="{FF2B5EF4-FFF2-40B4-BE49-F238E27FC236}">
                        <a16:creationId xmlns:a16="http://schemas.microsoft.com/office/drawing/2014/main" id="{1E4DD694-7002-4FD2-9283-80956083EF3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6E12FE8-79EE-461E-8A88-F76A01A48089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A1FD20B0-950B-41DE-B918-572DCCFB2A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38043" y="2387208"/>
                  <a:ext cx="1872000" cy="864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DC872827-3CF3-4AAE-8B88-30BFD9BB2597}"/>
                  </a:ext>
                </a:extLst>
              </p:cNvPr>
              <p:cNvGrpSpPr/>
              <p:nvPr/>
            </p:nvGrpSpPr>
            <p:grpSpPr>
              <a:xfrm>
                <a:off x="6282323" y="3324988"/>
                <a:ext cx="2118222" cy="1192042"/>
                <a:chOff x="6091823" y="937388"/>
                <a:chExt cx="2118222" cy="1192042"/>
              </a:xfrm>
            </p:grpSpPr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D76BA3E5-A9C2-4AE4-9266-F85869C86DC5}"/>
                    </a:ext>
                  </a:extLst>
                </p:cNvPr>
                <p:cNvGrpSpPr/>
                <p:nvPr/>
              </p:nvGrpSpPr>
              <p:grpSpPr>
                <a:xfrm>
                  <a:off x="6091823" y="937388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B40C9523-3AA3-4DED-9197-C35E6AA6D2C9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8D5D1DA2-4CA9-4B09-B4DC-8862A91FDC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4341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BA7C852D-EC17-401E-92E5-9C6CC8B07FA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98D04440-EFF8-4E94-96EB-3FB82FB79DA3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1E0A7CE9-7076-4D4C-8FC8-7F8774E4D73B}"/>
                    </a:ext>
                  </a:extLst>
                </p:cNvPr>
                <p:cNvSpPr/>
                <p:nvPr/>
              </p:nvSpPr>
              <p:spPr>
                <a:xfrm rot="10800000">
                  <a:off x="6338043" y="1007096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F35C854-C15C-43D8-A1EE-6883D042422B}"/>
                  </a:ext>
                </a:extLst>
              </p:cNvPr>
              <p:cNvGrpSpPr/>
              <p:nvPr/>
            </p:nvGrpSpPr>
            <p:grpSpPr>
              <a:xfrm>
                <a:off x="870095" y="3324988"/>
                <a:ext cx="2118222" cy="1192042"/>
                <a:chOff x="870095" y="3324988"/>
                <a:chExt cx="2118222" cy="1192042"/>
              </a:xfrm>
            </p:grpSpPr>
            <p:grpSp>
              <p:nvGrpSpPr>
                <p:cNvPr id="86" name="Group 85">
                  <a:extLst>
                    <a:ext uri="{FF2B5EF4-FFF2-40B4-BE49-F238E27FC236}">
                      <a16:creationId xmlns:a16="http://schemas.microsoft.com/office/drawing/2014/main" id="{0852A3D5-82F8-4FA8-9E85-064973E9C722}"/>
                    </a:ext>
                  </a:extLst>
                </p:cNvPr>
                <p:cNvGrpSpPr/>
                <p:nvPr/>
              </p:nvGrpSpPr>
              <p:grpSpPr>
                <a:xfrm>
                  <a:off x="870095" y="3324988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1AC68FA4-18BA-4A9D-9E3E-EDBF243DDC01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4B72F46E-6792-4BE7-8104-4CC233FC505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4341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6" name="TextBox 95">
                    <a:extLst>
                      <a:ext uri="{FF2B5EF4-FFF2-40B4-BE49-F238E27FC236}">
                        <a16:creationId xmlns:a16="http://schemas.microsoft.com/office/drawing/2014/main" id="{36FB18B9-0453-422F-AB8C-417691E7E71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99110DB2-19AA-4386-9F63-377BDE3E9B31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D7A42F41-C6AA-4678-8107-5068FEACD52B}"/>
                    </a:ext>
                  </a:extLst>
                </p:cNvPr>
                <p:cNvSpPr/>
                <p:nvPr/>
              </p:nvSpPr>
              <p:spPr>
                <a:xfrm>
                  <a:off x="1116317" y="3396988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9A1F7C8-F95A-4627-93B3-109A8AF53D72}"/>
              </a:ext>
            </a:extLst>
          </p:cNvPr>
          <p:cNvGrpSpPr/>
          <p:nvPr/>
        </p:nvGrpSpPr>
        <p:grpSpPr>
          <a:xfrm>
            <a:off x="-2261" y="1456393"/>
            <a:ext cx="8402804" cy="1883699"/>
            <a:chOff x="-2261" y="1456393"/>
            <a:chExt cx="8402804" cy="188369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11509AE-35F9-4CCB-95AD-419FF9BD53A5}"/>
                </a:ext>
              </a:extLst>
            </p:cNvPr>
            <p:cNvSpPr/>
            <p:nvPr/>
          </p:nvSpPr>
          <p:spPr>
            <a:xfrm rot="16200000">
              <a:off x="-713278" y="2167410"/>
              <a:ext cx="18836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92FB655-B98E-4179-9150-E7A70B8B3116}"/>
                </a:ext>
              </a:extLst>
            </p:cNvPr>
            <p:cNvGrpSpPr/>
            <p:nvPr/>
          </p:nvGrpSpPr>
          <p:grpSpPr>
            <a:xfrm>
              <a:off x="870097" y="1588543"/>
              <a:ext cx="7530446" cy="1391408"/>
              <a:chOff x="870097" y="1626643"/>
              <a:chExt cx="7530446" cy="1391408"/>
            </a:xfrm>
          </p:grpSpPr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8BA0DDCF-559D-42D0-9C18-003540E9EDCB}"/>
                  </a:ext>
                </a:extLst>
              </p:cNvPr>
              <p:cNvGrpSpPr/>
              <p:nvPr/>
            </p:nvGrpSpPr>
            <p:grpSpPr>
              <a:xfrm>
                <a:off x="870097" y="1961147"/>
                <a:ext cx="7530446" cy="1056904"/>
                <a:chOff x="679595" y="5302249"/>
                <a:chExt cx="7530446" cy="1056904"/>
              </a:xfrm>
            </p:grpSpPr>
            <p:grpSp>
              <p:nvGrpSpPr>
                <p:cNvPr id="146" name="Group 145">
                  <a:extLst>
                    <a:ext uri="{FF2B5EF4-FFF2-40B4-BE49-F238E27FC236}">
                      <a16:creationId xmlns:a16="http://schemas.microsoft.com/office/drawing/2014/main" id="{81A3CF43-D2DC-4DD7-B6DE-29E5099E1BCF}"/>
                    </a:ext>
                  </a:extLst>
                </p:cNvPr>
                <p:cNvGrpSpPr/>
                <p:nvPr/>
              </p:nvGrpSpPr>
              <p:grpSpPr>
                <a:xfrm>
                  <a:off x="679595" y="5302249"/>
                  <a:ext cx="1650222" cy="1056904"/>
                  <a:chOff x="679595" y="5302249"/>
                  <a:chExt cx="1650222" cy="1056904"/>
                </a:xfrm>
              </p:grpSpPr>
              <p:grpSp>
                <p:nvGrpSpPr>
                  <p:cNvPr id="168" name="Group 167">
                    <a:extLst>
                      <a:ext uri="{FF2B5EF4-FFF2-40B4-BE49-F238E27FC236}">
                        <a16:creationId xmlns:a16="http://schemas.microsoft.com/office/drawing/2014/main" id="{EF37C054-4EF7-4AFB-BC76-FF17AADBD3AB}"/>
                      </a:ext>
                    </a:extLst>
                  </p:cNvPr>
                  <p:cNvGrpSpPr/>
                  <p:nvPr/>
                </p:nvGrpSpPr>
                <p:grpSpPr>
                  <a:xfrm>
                    <a:off x="679595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70" name="TextBox 169">
                      <a:extLst>
                        <a:ext uri="{FF2B5EF4-FFF2-40B4-BE49-F238E27FC236}">
                          <a16:creationId xmlns:a16="http://schemas.microsoft.com/office/drawing/2014/main" id="{C4DC75EB-5C64-4646-984F-AEDBF3B2A46D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71" name="Straight Connector 170">
                      <a:extLst>
                        <a:ext uri="{FF2B5EF4-FFF2-40B4-BE49-F238E27FC236}">
                          <a16:creationId xmlns:a16="http://schemas.microsoft.com/office/drawing/2014/main" id="{32EC7736-EC73-486C-8136-3467BA7BBD6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Straight Connector 171">
                      <a:extLst>
                        <a:ext uri="{FF2B5EF4-FFF2-40B4-BE49-F238E27FC236}">
                          <a16:creationId xmlns:a16="http://schemas.microsoft.com/office/drawing/2014/main" id="{F29886EF-CB5D-4570-BA38-1D82339514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3" name="TextBox 172">
                      <a:extLst>
                        <a:ext uri="{FF2B5EF4-FFF2-40B4-BE49-F238E27FC236}">
                          <a16:creationId xmlns:a16="http://schemas.microsoft.com/office/drawing/2014/main" id="{E9CA6EB9-2378-481E-9C05-A5A710CE5C6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69" name="Freeform: Shape 168">
                    <a:extLst>
                      <a:ext uri="{FF2B5EF4-FFF2-40B4-BE49-F238E27FC236}">
                        <a16:creationId xmlns:a16="http://schemas.microsoft.com/office/drawing/2014/main" id="{FF0B5B88-2B59-4BD4-BF74-6ED705C0CD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25817" y="5473398"/>
                    <a:ext cx="1404000" cy="684000"/>
                  </a:xfrm>
                  <a:custGeom>
                    <a:avLst/>
                    <a:gdLst>
                      <a:gd name="connsiteX0" fmla="*/ 0 w 1847850"/>
                      <a:gd name="connsiteY0" fmla="*/ 952500 h 952500"/>
                      <a:gd name="connsiteX1" fmla="*/ 847725 w 1847850"/>
                      <a:gd name="connsiteY1" fmla="*/ 752475 h 952500"/>
                      <a:gd name="connsiteX2" fmla="*/ 1847850 w 1847850"/>
                      <a:gd name="connsiteY2" fmla="*/ 0 h 952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47850" h="952500">
                        <a:moveTo>
                          <a:pt x="0" y="952500"/>
                        </a:moveTo>
                        <a:cubicBezTo>
                          <a:pt x="269875" y="931862"/>
                          <a:pt x="539750" y="911225"/>
                          <a:pt x="847725" y="752475"/>
                        </a:cubicBezTo>
                        <a:cubicBezTo>
                          <a:pt x="1155700" y="593725"/>
                          <a:pt x="1501775" y="296862"/>
                          <a:pt x="1847850" y="0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grpSp>
              <p:nvGrpSpPr>
                <p:cNvPr id="147" name="Group 146">
                  <a:extLst>
                    <a:ext uri="{FF2B5EF4-FFF2-40B4-BE49-F238E27FC236}">
                      <a16:creationId xmlns:a16="http://schemas.microsoft.com/office/drawing/2014/main" id="{30EA6D09-36BB-477F-8134-B9A5B4B85597}"/>
                    </a:ext>
                  </a:extLst>
                </p:cNvPr>
                <p:cNvGrpSpPr/>
                <p:nvPr/>
              </p:nvGrpSpPr>
              <p:grpSpPr>
                <a:xfrm>
                  <a:off x="2639670" y="5302249"/>
                  <a:ext cx="1650222" cy="1056904"/>
                  <a:chOff x="2639670" y="5302249"/>
                  <a:chExt cx="1650222" cy="1056904"/>
                </a:xfrm>
              </p:grpSpPr>
              <p:grpSp>
                <p:nvGrpSpPr>
                  <p:cNvPr id="162" name="Group 161">
                    <a:extLst>
                      <a:ext uri="{FF2B5EF4-FFF2-40B4-BE49-F238E27FC236}">
                        <a16:creationId xmlns:a16="http://schemas.microsoft.com/office/drawing/2014/main" id="{19D889AD-62D1-45BE-B58B-97E7C46C45EC}"/>
                      </a:ext>
                    </a:extLst>
                  </p:cNvPr>
                  <p:cNvGrpSpPr/>
                  <p:nvPr/>
                </p:nvGrpSpPr>
                <p:grpSpPr>
                  <a:xfrm>
                    <a:off x="2639670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64" name="TextBox 163">
                      <a:extLst>
                        <a:ext uri="{FF2B5EF4-FFF2-40B4-BE49-F238E27FC236}">
                          <a16:creationId xmlns:a16="http://schemas.microsoft.com/office/drawing/2014/main" id="{681AF6F5-72DD-42C3-A614-BB66FDB7AE97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65" name="Straight Connector 164">
                      <a:extLst>
                        <a:ext uri="{FF2B5EF4-FFF2-40B4-BE49-F238E27FC236}">
                          <a16:creationId xmlns:a16="http://schemas.microsoft.com/office/drawing/2014/main" id="{E70162BD-1368-448C-A013-5402BFF0B60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" name="Straight Connector 165">
                      <a:extLst>
                        <a:ext uri="{FF2B5EF4-FFF2-40B4-BE49-F238E27FC236}">
                          <a16:creationId xmlns:a16="http://schemas.microsoft.com/office/drawing/2014/main" id="{739A3503-5A3A-4828-BF3C-7447C7AC5CF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7" name="TextBox 166">
                      <a:extLst>
                        <a:ext uri="{FF2B5EF4-FFF2-40B4-BE49-F238E27FC236}">
                          <a16:creationId xmlns:a16="http://schemas.microsoft.com/office/drawing/2014/main" id="{BE7A1F47-6921-42A1-BB88-02B28C4BCF4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63" name="Freeform: Shape 162">
                    <a:extLst>
                      <a:ext uri="{FF2B5EF4-FFF2-40B4-BE49-F238E27FC236}">
                        <a16:creationId xmlns:a16="http://schemas.microsoft.com/office/drawing/2014/main" id="{03ADBF26-A43D-423C-8FFC-8CFDF0266AAF}"/>
                      </a:ext>
                    </a:extLst>
                  </p:cNvPr>
                  <p:cNvSpPr/>
                  <p:nvPr/>
                </p:nvSpPr>
                <p:spPr>
                  <a:xfrm>
                    <a:off x="2885892" y="5473398"/>
                    <a:ext cx="1404000" cy="684000"/>
                  </a:xfrm>
                  <a:custGeom>
                    <a:avLst/>
                    <a:gdLst>
                      <a:gd name="connsiteX0" fmla="*/ 0 w 1847850"/>
                      <a:gd name="connsiteY0" fmla="*/ 952500 h 952500"/>
                      <a:gd name="connsiteX1" fmla="*/ 847725 w 1847850"/>
                      <a:gd name="connsiteY1" fmla="*/ 752475 h 952500"/>
                      <a:gd name="connsiteX2" fmla="*/ 1847850 w 1847850"/>
                      <a:gd name="connsiteY2" fmla="*/ 0 h 952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47850" h="952500">
                        <a:moveTo>
                          <a:pt x="0" y="952500"/>
                        </a:moveTo>
                        <a:cubicBezTo>
                          <a:pt x="269875" y="931862"/>
                          <a:pt x="539750" y="911225"/>
                          <a:pt x="847725" y="752475"/>
                        </a:cubicBezTo>
                        <a:cubicBezTo>
                          <a:pt x="1155700" y="593725"/>
                          <a:pt x="1501775" y="296862"/>
                          <a:pt x="1847850" y="0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8" name="Group 147">
                  <a:extLst>
                    <a:ext uri="{FF2B5EF4-FFF2-40B4-BE49-F238E27FC236}">
                      <a16:creationId xmlns:a16="http://schemas.microsoft.com/office/drawing/2014/main" id="{D5A92714-CEF3-4828-84A0-BBF4EDCA19C4}"/>
                    </a:ext>
                  </a:extLst>
                </p:cNvPr>
                <p:cNvGrpSpPr/>
                <p:nvPr/>
              </p:nvGrpSpPr>
              <p:grpSpPr>
                <a:xfrm>
                  <a:off x="4599745" y="5302249"/>
                  <a:ext cx="1650222" cy="1056904"/>
                  <a:chOff x="4599745" y="5302249"/>
                  <a:chExt cx="1650222" cy="1056904"/>
                </a:xfrm>
              </p:grpSpPr>
              <p:grpSp>
                <p:nvGrpSpPr>
                  <p:cNvPr id="156" name="Group 155">
                    <a:extLst>
                      <a:ext uri="{FF2B5EF4-FFF2-40B4-BE49-F238E27FC236}">
                        <a16:creationId xmlns:a16="http://schemas.microsoft.com/office/drawing/2014/main" id="{97DFF1E5-B235-428B-AE83-77899149DDD2}"/>
                      </a:ext>
                    </a:extLst>
                  </p:cNvPr>
                  <p:cNvGrpSpPr/>
                  <p:nvPr/>
                </p:nvGrpSpPr>
                <p:grpSpPr>
                  <a:xfrm>
                    <a:off x="4599745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58" name="TextBox 157">
                      <a:extLst>
                        <a:ext uri="{FF2B5EF4-FFF2-40B4-BE49-F238E27FC236}">
                          <a16:creationId xmlns:a16="http://schemas.microsoft.com/office/drawing/2014/main" id="{AEB45264-D8EE-4D7D-BBB4-761012E684F9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59" name="Straight Connector 158">
                      <a:extLst>
                        <a:ext uri="{FF2B5EF4-FFF2-40B4-BE49-F238E27FC236}">
                          <a16:creationId xmlns:a16="http://schemas.microsoft.com/office/drawing/2014/main" id="{678A65DD-72A5-463F-B37D-35E75A6FB18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Straight Connector 159">
                      <a:extLst>
                        <a:ext uri="{FF2B5EF4-FFF2-40B4-BE49-F238E27FC236}">
                          <a16:creationId xmlns:a16="http://schemas.microsoft.com/office/drawing/2014/main" id="{68741C84-43EE-42D2-AF5A-0D52D1BEEB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1" name="TextBox 160">
                      <a:extLst>
                        <a:ext uri="{FF2B5EF4-FFF2-40B4-BE49-F238E27FC236}">
                          <a16:creationId xmlns:a16="http://schemas.microsoft.com/office/drawing/2014/main" id="{65432EBA-2461-49B4-A9C6-997C247610E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D2382273-3300-40B7-AEE6-1C7A503AE588}"/>
                      </a:ext>
                    </a:extLst>
                  </p:cNvPr>
                  <p:cNvSpPr/>
                  <p:nvPr/>
                </p:nvSpPr>
                <p:spPr>
                  <a:xfrm>
                    <a:off x="4845967" y="5473398"/>
                    <a:ext cx="1404000" cy="684000"/>
                  </a:xfrm>
                  <a:custGeom>
                    <a:avLst/>
                    <a:gdLst>
                      <a:gd name="connsiteX0" fmla="*/ 0 w 1854200"/>
                      <a:gd name="connsiteY0" fmla="*/ 1003306 h 1003306"/>
                      <a:gd name="connsiteX1" fmla="*/ 914400 w 1854200"/>
                      <a:gd name="connsiteY1" fmla="*/ 6 h 1003306"/>
                      <a:gd name="connsiteX2" fmla="*/ 1854200 w 1854200"/>
                      <a:gd name="connsiteY2" fmla="*/ 990606 h 1003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54200" h="1003306">
                        <a:moveTo>
                          <a:pt x="0" y="1003306"/>
                        </a:moveTo>
                        <a:cubicBezTo>
                          <a:pt x="302683" y="502714"/>
                          <a:pt x="605367" y="2123"/>
                          <a:pt x="914400" y="6"/>
                        </a:cubicBezTo>
                        <a:cubicBezTo>
                          <a:pt x="1223433" y="-2111"/>
                          <a:pt x="1538816" y="494247"/>
                          <a:pt x="1854200" y="990606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49" name="Group 148">
                  <a:extLst>
                    <a:ext uri="{FF2B5EF4-FFF2-40B4-BE49-F238E27FC236}">
                      <a16:creationId xmlns:a16="http://schemas.microsoft.com/office/drawing/2014/main" id="{FA8115D5-5C83-4FD7-8129-0B7BA81FFC5F}"/>
                    </a:ext>
                  </a:extLst>
                </p:cNvPr>
                <p:cNvGrpSpPr/>
                <p:nvPr/>
              </p:nvGrpSpPr>
              <p:grpSpPr>
                <a:xfrm>
                  <a:off x="6559819" y="5302249"/>
                  <a:ext cx="1650222" cy="1056904"/>
                  <a:chOff x="6559819" y="5302249"/>
                  <a:chExt cx="1650222" cy="1056904"/>
                </a:xfrm>
              </p:grpSpPr>
              <p:grpSp>
                <p:nvGrpSpPr>
                  <p:cNvPr id="150" name="Group 149">
                    <a:extLst>
                      <a:ext uri="{FF2B5EF4-FFF2-40B4-BE49-F238E27FC236}">
                        <a16:creationId xmlns:a16="http://schemas.microsoft.com/office/drawing/2014/main" id="{9C679DF2-CF5B-48A9-AA0A-908960D08DC9}"/>
                      </a:ext>
                    </a:extLst>
                  </p:cNvPr>
                  <p:cNvGrpSpPr/>
                  <p:nvPr/>
                </p:nvGrpSpPr>
                <p:grpSpPr>
                  <a:xfrm>
                    <a:off x="6559819" y="5302249"/>
                    <a:ext cx="1650222" cy="1056904"/>
                    <a:chOff x="679595" y="5302249"/>
                    <a:chExt cx="1650222" cy="1056904"/>
                  </a:xfrm>
                </p:grpSpPr>
                <p:sp>
                  <p:nvSpPr>
                    <p:cNvPr id="152" name="TextBox 151">
                      <a:extLst>
                        <a:ext uri="{FF2B5EF4-FFF2-40B4-BE49-F238E27FC236}">
                          <a16:creationId xmlns:a16="http://schemas.microsoft.com/office/drawing/2014/main" id="{A1C6DFFA-F5AC-49D9-A0EE-CE037AAF152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332806" y="5649038"/>
                      <a:ext cx="939799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Displacement</a:t>
                      </a:r>
                    </a:p>
                  </p:txBody>
                </p:sp>
                <p:cxnSp>
                  <p:nvCxnSpPr>
                    <p:cNvPr id="153" name="Straight Connector 152">
                      <a:extLst>
                        <a:ext uri="{FF2B5EF4-FFF2-40B4-BE49-F238E27FC236}">
                          <a16:creationId xmlns:a16="http://schemas.microsoft.com/office/drawing/2014/main" id="{99CD1226-6F67-4AF0-976B-78AD5BB77D3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25817" y="5401398"/>
                      <a:ext cx="0" cy="75600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Straight Connector 153">
                      <a:extLst>
                        <a:ext uri="{FF2B5EF4-FFF2-40B4-BE49-F238E27FC236}">
                          <a16:creationId xmlns:a16="http://schemas.microsoft.com/office/drawing/2014/main" id="{FE369DB0-B106-47D5-A705-09E2487C22B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925817" y="6157398"/>
                      <a:ext cx="1404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5" name="TextBox 154">
                      <a:extLst>
                        <a:ext uri="{FF2B5EF4-FFF2-40B4-BE49-F238E27FC236}">
                          <a16:creationId xmlns:a16="http://schemas.microsoft.com/office/drawing/2014/main" id="{BC71D3B4-B3CB-45F8-852B-2E49CE9E36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5481" y="6112932"/>
                      <a:ext cx="80466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1000" b="1" dirty="0">
                          <a:ea typeface="Verdana" panose="020B0604030504040204" pitchFamily="34" charset="0"/>
                        </a:rPr>
                        <a:t>Time</a:t>
                      </a:r>
                    </a:p>
                  </p:txBody>
                </p:sp>
              </p:grpSp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1E0961FC-70F7-4306-ADE2-D48D30337140}"/>
                      </a:ext>
                    </a:extLst>
                  </p:cNvPr>
                  <p:cNvSpPr/>
                  <p:nvPr/>
                </p:nvSpPr>
                <p:spPr>
                  <a:xfrm flipV="1">
                    <a:off x="6806041" y="5473398"/>
                    <a:ext cx="1404000" cy="684000"/>
                  </a:xfrm>
                  <a:custGeom>
                    <a:avLst/>
                    <a:gdLst>
                      <a:gd name="connsiteX0" fmla="*/ 0 w 1854200"/>
                      <a:gd name="connsiteY0" fmla="*/ 1003306 h 1003306"/>
                      <a:gd name="connsiteX1" fmla="*/ 914400 w 1854200"/>
                      <a:gd name="connsiteY1" fmla="*/ 6 h 1003306"/>
                      <a:gd name="connsiteX2" fmla="*/ 1854200 w 1854200"/>
                      <a:gd name="connsiteY2" fmla="*/ 990606 h 1003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54200" h="1003306">
                        <a:moveTo>
                          <a:pt x="0" y="1003306"/>
                        </a:moveTo>
                        <a:cubicBezTo>
                          <a:pt x="302683" y="502714"/>
                          <a:pt x="605367" y="2123"/>
                          <a:pt x="914400" y="6"/>
                        </a:cubicBezTo>
                        <a:cubicBezTo>
                          <a:pt x="1223433" y="-2111"/>
                          <a:pt x="1538816" y="494247"/>
                          <a:pt x="1854200" y="990606"/>
                        </a:cubicBez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237CFE7E-2BB9-445D-8D38-7445781E86D3}"/>
                  </a:ext>
                </a:extLst>
              </p:cNvPr>
              <p:cNvGrpSpPr/>
              <p:nvPr/>
            </p:nvGrpSpPr>
            <p:grpSpPr>
              <a:xfrm>
                <a:off x="966892" y="1626643"/>
                <a:ext cx="6188065" cy="369332"/>
                <a:chOff x="966892" y="1626643"/>
                <a:chExt cx="6188065" cy="369332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42363CE-8B26-4B65-9E48-A5AEAD3B480A}"/>
                    </a:ext>
                  </a:extLst>
                </p:cNvPr>
                <p:cNvSpPr txBox="1"/>
                <p:nvPr/>
              </p:nvSpPr>
              <p:spPr>
                <a:xfrm>
                  <a:off x="966892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4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F90D2EFF-C2E2-4D0C-AE26-6213A9AB497F}"/>
                    </a:ext>
                  </a:extLst>
                </p:cNvPr>
                <p:cNvSpPr txBox="1"/>
                <p:nvPr/>
              </p:nvSpPr>
              <p:spPr>
                <a:xfrm>
                  <a:off x="4890830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6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FACA04D-9500-4B01-A7E6-12840C43CF31}"/>
                    </a:ext>
                  </a:extLst>
                </p:cNvPr>
                <p:cNvSpPr txBox="1"/>
                <p:nvPr/>
              </p:nvSpPr>
              <p:spPr>
                <a:xfrm>
                  <a:off x="2928861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5</a:t>
                  </a:r>
                </a:p>
              </p:txBody>
            </p:sp>
            <p:sp>
              <p:nvSpPr>
                <p:cNvPr id="174" name="TextBox 173">
                  <a:extLst>
                    <a:ext uri="{FF2B5EF4-FFF2-40B4-BE49-F238E27FC236}">
                      <a16:creationId xmlns:a16="http://schemas.microsoft.com/office/drawing/2014/main" id="{0F58C845-ECA0-4616-991C-4BD74A76626B}"/>
                    </a:ext>
                  </a:extLst>
                </p:cNvPr>
                <p:cNvSpPr txBox="1"/>
                <p:nvPr/>
              </p:nvSpPr>
              <p:spPr>
                <a:xfrm>
                  <a:off x="6852800" y="1626643"/>
                  <a:ext cx="3021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7</a:t>
                  </a:r>
                </a:p>
              </p:txBody>
            </p:sp>
          </p:grpSp>
        </p:grpSp>
      </p:grp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310E5D43-AB7E-4ADA-A573-5865EF37DA80}"/>
              </a:ext>
            </a:extLst>
          </p:cNvPr>
          <p:cNvSpPr/>
          <p:nvPr/>
        </p:nvSpPr>
        <p:spPr>
          <a:xfrm>
            <a:off x="901792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A7F5FA8E-AF3C-4098-BF21-55B0DCDEF6F8}"/>
              </a:ext>
            </a:extLst>
          </p:cNvPr>
          <p:cNvSpPr/>
          <p:nvPr/>
        </p:nvSpPr>
        <p:spPr>
          <a:xfrm>
            <a:off x="628393" y="4638314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63C58AB8-BC5F-4E50-8D67-22EF6C9F5573}"/>
              </a:ext>
            </a:extLst>
          </p:cNvPr>
          <p:cNvSpPr/>
          <p:nvPr/>
        </p:nvSpPr>
        <p:spPr>
          <a:xfrm>
            <a:off x="2861240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2271EA18-8EB9-4ED1-8B09-58F03525B01E}"/>
              </a:ext>
            </a:extLst>
          </p:cNvPr>
          <p:cNvSpPr/>
          <p:nvPr/>
        </p:nvSpPr>
        <p:spPr>
          <a:xfrm>
            <a:off x="3298214" y="3231876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BB65811A-9267-43B1-B1D7-E65FC84C7F5B}"/>
              </a:ext>
            </a:extLst>
          </p:cNvPr>
          <p:cNvSpPr/>
          <p:nvPr/>
        </p:nvSpPr>
        <p:spPr>
          <a:xfrm>
            <a:off x="4820688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7E47B2C1-D13B-4948-BF0B-29204EFD18A1}"/>
              </a:ext>
            </a:extLst>
          </p:cNvPr>
          <p:cNvSpPr/>
          <p:nvPr/>
        </p:nvSpPr>
        <p:spPr>
          <a:xfrm>
            <a:off x="3298214" y="4638314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59BED108-A405-4D52-9B34-1F5D7C287911}"/>
              </a:ext>
            </a:extLst>
          </p:cNvPr>
          <p:cNvSpPr/>
          <p:nvPr/>
        </p:nvSpPr>
        <p:spPr>
          <a:xfrm>
            <a:off x="6780135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FFC000">
              <a:alpha val="20000"/>
            </a:srgb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9C1DB260-59E4-432E-AD8A-718556BF6F91}"/>
              </a:ext>
            </a:extLst>
          </p:cNvPr>
          <p:cNvSpPr/>
          <p:nvPr/>
        </p:nvSpPr>
        <p:spPr>
          <a:xfrm>
            <a:off x="5992222" y="4638314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FFC000">
              <a:alpha val="20000"/>
            </a:srgb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5C2DA4FA-C9EE-48D1-B4A4-652891BBE4CC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83994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1C3E6B-2150-4C18-BC72-A9ED90D5F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835E188-3C4C-446C-86FC-06716E952937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071C38-6476-4B32-B0FD-45EC2F199C11}"/>
                </a:ext>
              </a:extLst>
            </p:cNvPr>
            <p:cNvSpPr/>
            <p:nvPr/>
          </p:nvSpPr>
          <p:spPr>
            <a:xfrm rot="16200000">
              <a:off x="-615296" y="4345860"/>
              <a:ext cx="169226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0BCBB1F-C56D-460B-8CFD-D04080CC0746}"/>
                </a:ext>
              </a:extLst>
            </p:cNvPr>
            <p:cNvGrpSpPr/>
            <p:nvPr/>
          </p:nvGrpSpPr>
          <p:grpSpPr>
            <a:xfrm>
              <a:off x="2280024" y="3324818"/>
              <a:ext cx="2966157" cy="1710931"/>
              <a:chOff x="2280024" y="3324818"/>
              <a:chExt cx="2966157" cy="1710931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C2DA2F9-8E5A-4262-B780-77D334F8B9BA}"/>
                  </a:ext>
                </a:extLst>
              </p:cNvPr>
              <p:cNvSpPr txBox="1"/>
              <p:nvPr/>
            </p:nvSpPr>
            <p:spPr>
              <a:xfrm>
                <a:off x="2280024" y="3324818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6F3826-D6EC-4684-9B0F-3FBD881DD922}"/>
                  </a:ext>
                </a:extLst>
              </p:cNvPr>
              <p:cNvSpPr txBox="1"/>
              <p:nvPr/>
            </p:nvSpPr>
            <p:spPr>
              <a:xfrm>
                <a:off x="4944024" y="3324818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213F1D2F-8403-408E-86BD-207687344FD2}"/>
                  </a:ext>
                </a:extLst>
              </p:cNvPr>
              <p:cNvGrpSpPr/>
              <p:nvPr/>
            </p:nvGrpSpPr>
            <p:grpSpPr>
              <a:xfrm>
                <a:off x="2280024" y="4697195"/>
                <a:ext cx="2966157" cy="338554"/>
                <a:chOff x="2162361" y="4606650"/>
                <a:chExt cx="2966157" cy="338554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B24E683-30B2-4DC8-8E00-3A187DAA1920}"/>
                    </a:ext>
                  </a:extLst>
                </p:cNvPr>
                <p:cNvSpPr txBox="1"/>
                <p:nvPr/>
              </p:nvSpPr>
              <p:spPr>
                <a:xfrm>
                  <a:off x="2162361" y="4606650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E5486C8E-CD3B-42C0-845D-AA4F88B172BD}"/>
                    </a:ext>
                  </a:extLst>
                </p:cNvPr>
                <p:cNvSpPr txBox="1"/>
                <p:nvPr/>
              </p:nvSpPr>
              <p:spPr>
                <a:xfrm>
                  <a:off x="4826361" y="4606650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D</a:t>
                  </a:r>
                </a:p>
              </p:txBody>
            </p:sp>
          </p:grp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AFB1333-04C7-4442-8A5D-07ACDAD9680C}"/>
              </a:ext>
            </a:extLst>
          </p:cNvPr>
          <p:cNvGrpSpPr/>
          <p:nvPr/>
        </p:nvGrpSpPr>
        <p:grpSpPr>
          <a:xfrm>
            <a:off x="2566341" y="3337249"/>
            <a:ext cx="4787422" cy="2562446"/>
            <a:chOff x="2566341" y="3337249"/>
            <a:chExt cx="4787422" cy="2562446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EEBDA64A-11BE-4861-AF6E-2572522D78E5}"/>
                </a:ext>
              </a:extLst>
            </p:cNvPr>
            <p:cNvGrpSpPr/>
            <p:nvPr/>
          </p:nvGrpSpPr>
          <p:grpSpPr>
            <a:xfrm>
              <a:off x="2567528" y="3337249"/>
              <a:ext cx="2118222" cy="1192058"/>
              <a:chOff x="679595" y="3957324"/>
              <a:chExt cx="2118222" cy="1192058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63F5ACFE-82EA-4535-8E05-8434BA70874B}"/>
                  </a:ext>
                </a:extLst>
              </p:cNvPr>
              <p:cNvGrpSpPr/>
              <p:nvPr/>
            </p:nvGrpSpPr>
            <p:grpSpPr>
              <a:xfrm>
                <a:off x="679595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08542F0C-E199-40A7-B0C7-499174CADF22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D89DA91D-B287-461D-9676-B240CEB64644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463601AB-B052-4839-9E93-9DEE490FB1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FC8D6AE5-E3F7-43B5-B136-77EACBD07FAB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DB5A9F9E-D5FC-4CE8-9D7E-E8A38D409BC0}"/>
                  </a:ext>
                </a:extLst>
              </p:cNvPr>
              <p:cNvCxnSpPr/>
              <p:nvPr/>
            </p:nvCxnSpPr>
            <p:spPr>
              <a:xfrm>
                <a:off x="925817" y="4160157"/>
                <a:ext cx="1872000" cy="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090D36F-4E25-4324-B86B-5BC09CC53B94}"/>
                </a:ext>
              </a:extLst>
            </p:cNvPr>
            <p:cNvGrpSpPr/>
            <p:nvPr/>
          </p:nvGrpSpPr>
          <p:grpSpPr>
            <a:xfrm>
              <a:off x="5235541" y="3337249"/>
              <a:ext cx="2118222" cy="1192058"/>
              <a:chOff x="3385708" y="3957324"/>
              <a:chExt cx="2118222" cy="1192058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7AAF98B9-0CA7-4233-A051-4D9EEFFA6DC4}"/>
                  </a:ext>
                </a:extLst>
              </p:cNvPr>
              <p:cNvGrpSpPr/>
              <p:nvPr/>
            </p:nvGrpSpPr>
            <p:grpSpPr>
              <a:xfrm>
                <a:off x="3385708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31013375-4C04-4FCB-AA16-29B21FCD6DDE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4B5223F5-5344-452C-B430-803E3021C302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EED0BBCE-0839-4A3F-9B4C-6FFB57CF6F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EC69F963-E951-4F7E-9AB4-C389D7EBF609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A872469B-1807-4C09-8621-04EAAD2EC5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1928" y="4029340"/>
                <a:ext cx="1872000" cy="43200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B1C4552A-E1A3-46B4-B22B-9D2230F9715A}"/>
                </a:ext>
              </a:extLst>
            </p:cNvPr>
            <p:cNvGrpSpPr/>
            <p:nvPr/>
          </p:nvGrpSpPr>
          <p:grpSpPr>
            <a:xfrm>
              <a:off x="2566341" y="4707637"/>
              <a:ext cx="2118222" cy="1192058"/>
              <a:chOff x="679595" y="3957324"/>
              <a:chExt cx="2118222" cy="1192058"/>
            </a:xfrm>
          </p:grpSpPr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F7EA49A9-4EFE-45D5-B6E1-A449CBD706FF}"/>
                  </a:ext>
                </a:extLst>
              </p:cNvPr>
              <p:cNvGrpSpPr/>
              <p:nvPr/>
            </p:nvGrpSpPr>
            <p:grpSpPr>
              <a:xfrm>
                <a:off x="679595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4EC1E4BE-48C5-4A99-8908-CB73AB034E8D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E7AFC00D-FAB7-43E6-A651-E7D353B08BF9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7D24F667-C223-44BF-9066-EE6638D725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815B5108-63EB-4E8E-8CC8-03FA29FB358A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6E1601F8-26D2-4E55-8086-11ADCBFEC655}"/>
                  </a:ext>
                </a:extLst>
              </p:cNvPr>
              <p:cNvCxnSpPr/>
              <p:nvPr/>
            </p:nvCxnSpPr>
            <p:spPr>
              <a:xfrm>
                <a:off x="925817" y="4782457"/>
                <a:ext cx="1872000" cy="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C4963AC1-4669-44D0-94C9-2E9D1A844F31}"/>
                </a:ext>
              </a:extLst>
            </p:cNvPr>
            <p:cNvGrpSpPr/>
            <p:nvPr/>
          </p:nvGrpSpPr>
          <p:grpSpPr>
            <a:xfrm>
              <a:off x="5234354" y="4707637"/>
              <a:ext cx="2118222" cy="1192058"/>
              <a:chOff x="3385708" y="3957324"/>
              <a:chExt cx="2118222" cy="1192058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10158D93-EA25-424B-B888-C829D0CD6697}"/>
                  </a:ext>
                </a:extLst>
              </p:cNvPr>
              <p:cNvGrpSpPr/>
              <p:nvPr/>
            </p:nvGrpSpPr>
            <p:grpSpPr>
              <a:xfrm>
                <a:off x="3385708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5E6BBB0B-27FC-4CDA-A7D3-02D0D8512037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E5A48319-D1FB-4167-94CC-507F48F43023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ACD167FD-81F3-49C7-81B7-99D6F7CB40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2746B9D0-A7FA-4114-8428-22861B75E0D7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14D81A66-552E-4406-BBF9-A330036AB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930" y="4461340"/>
                <a:ext cx="1872000" cy="43200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</a:t>
            </a:r>
            <a:r>
              <a:rPr lang="en-US" dirty="0"/>
              <a:t>velocity to displacement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The movement of an object can be shown on different types of graph.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Which displacement-time graph shows the same movement as each velocity</a:t>
            </a:r>
            <a:r>
              <a:rPr lang="en-GB" sz="1600" dirty="0">
                <a:effectLst/>
                <a:cs typeface="Arial" panose="020B0604020202020204" pitchFamily="34" charset="0"/>
              </a:rPr>
              <a:t>-time graph?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A8F42EE-06C5-4567-BE53-5D4C0AB90A04}"/>
              </a:ext>
            </a:extLst>
          </p:cNvPr>
          <p:cNvGrpSpPr/>
          <p:nvPr/>
        </p:nvGrpSpPr>
        <p:grpSpPr>
          <a:xfrm>
            <a:off x="-2267" y="1456393"/>
            <a:ext cx="8288918" cy="1702979"/>
            <a:chOff x="-2267" y="1456393"/>
            <a:chExt cx="8288918" cy="1702979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D508842F-D76E-4258-BF6E-9AACC36657D3}"/>
                </a:ext>
              </a:extLst>
            </p:cNvPr>
            <p:cNvGrpSpPr/>
            <p:nvPr/>
          </p:nvGrpSpPr>
          <p:grpSpPr>
            <a:xfrm>
              <a:off x="756201" y="1780161"/>
              <a:ext cx="7530450" cy="1192042"/>
              <a:chOff x="679595" y="2313855"/>
              <a:chExt cx="7530450" cy="1192042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389000FD-B0ED-4F46-8865-00B4B4937A77}"/>
                  </a:ext>
                </a:extLst>
              </p:cNvPr>
              <p:cNvGrpSpPr/>
              <p:nvPr/>
            </p:nvGrpSpPr>
            <p:grpSpPr>
              <a:xfrm>
                <a:off x="6091823" y="2313855"/>
                <a:ext cx="2118222" cy="1192042"/>
                <a:chOff x="824775" y="3333100"/>
                <a:chExt cx="2118222" cy="1192042"/>
              </a:xfrm>
            </p:grpSpPr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ED07FA53-73F9-495E-B1B4-5C7AE13D7F41}"/>
                    </a:ext>
                  </a:extLst>
                </p:cNvPr>
                <p:cNvCxnSpPr/>
                <p:nvPr/>
              </p:nvCxnSpPr>
              <p:spPr>
                <a:xfrm>
                  <a:off x="1070997" y="333310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EE3963BD-A762-4506-A98D-298EE76D87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997" y="3837100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7ACCAAE6-00C5-4F53-883E-2E02907A2510}"/>
                    </a:ext>
                  </a:extLst>
                </p:cNvPr>
                <p:cNvSpPr txBox="1"/>
                <p:nvPr/>
              </p:nvSpPr>
              <p:spPr>
                <a:xfrm rot="16200000">
                  <a:off x="545552" y="3713990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Velocity</a:t>
                  </a: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757D1B50-04D0-484D-9D91-60FA59EC3688}"/>
                    </a:ext>
                  </a:extLst>
                </p:cNvPr>
                <p:cNvSpPr txBox="1"/>
                <p:nvPr/>
              </p:nvSpPr>
              <p:spPr>
                <a:xfrm>
                  <a:off x="1604663" y="427892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12B52BA9-3112-45EB-B02E-6FF2AE65CBF0}"/>
                  </a:ext>
                </a:extLst>
              </p:cNvPr>
              <p:cNvGrpSpPr/>
              <p:nvPr/>
            </p:nvGrpSpPr>
            <p:grpSpPr>
              <a:xfrm>
                <a:off x="679595" y="2313855"/>
                <a:ext cx="2118222" cy="1192042"/>
                <a:chOff x="679595" y="2313855"/>
                <a:chExt cx="2118222" cy="1192042"/>
              </a:xfrm>
            </p:grpSpPr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5D943603-6ED3-49F3-A94F-A39B0798E4F6}"/>
                    </a:ext>
                  </a:extLst>
                </p:cNvPr>
                <p:cNvGrpSpPr/>
                <p:nvPr/>
              </p:nvGrpSpPr>
              <p:grpSpPr>
                <a:xfrm>
                  <a:off x="679595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20" name="Straight Connector 119">
                    <a:extLst>
                      <a:ext uri="{FF2B5EF4-FFF2-40B4-BE49-F238E27FC236}">
                        <a16:creationId xmlns:a16="http://schemas.microsoft.com/office/drawing/2014/main" id="{169259EE-FDEA-44CE-BC87-B5D3A1F44B5B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541A8B15-3106-4EA2-A516-B284635C77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TextBox 121">
                    <a:extLst>
                      <a:ext uri="{FF2B5EF4-FFF2-40B4-BE49-F238E27FC236}">
                        <a16:creationId xmlns:a16="http://schemas.microsoft.com/office/drawing/2014/main" id="{E54C4D6D-9184-470F-A5C8-FC7935D88E8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23" name="TextBox 122">
                    <a:extLst>
                      <a:ext uri="{FF2B5EF4-FFF2-40B4-BE49-F238E27FC236}">
                        <a16:creationId xmlns:a16="http://schemas.microsoft.com/office/drawing/2014/main" id="{44BC9145-70B9-4A3A-A760-68A99BB2E88C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96C589B2-815B-4ECB-99A4-D7A37EB85153}"/>
                    </a:ext>
                  </a:extLst>
                </p:cNvPr>
                <p:cNvCxnSpPr/>
                <p:nvPr/>
              </p:nvCxnSpPr>
              <p:spPr>
                <a:xfrm>
                  <a:off x="925817" y="2496457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CBCBD8DE-BA8D-41BA-A2D0-34A04D15DCE7}"/>
                  </a:ext>
                </a:extLst>
              </p:cNvPr>
              <p:cNvGrpSpPr/>
              <p:nvPr/>
            </p:nvGrpSpPr>
            <p:grpSpPr>
              <a:xfrm>
                <a:off x="3385709" y="2313855"/>
                <a:ext cx="2118222" cy="1192042"/>
                <a:chOff x="3385709" y="2313855"/>
                <a:chExt cx="2118222" cy="1192042"/>
              </a:xfrm>
            </p:grpSpPr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7B5E497C-6EBC-4C7A-ACD5-24B1A1F8134B}"/>
                    </a:ext>
                  </a:extLst>
                </p:cNvPr>
                <p:cNvGrpSpPr/>
                <p:nvPr/>
              </p:nvGrpSpPr>
              <p:grpSpPr>
                <a:xfrm>
                  <a:off x="3385709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14" name="Straight Connector 113">
                    <a:extLst>
                      <a:ext uri="{FF2B5EF4-FFF2-40B4-BE49-F238E27FC236}">
                        <a16:creationId xmlns:a16="http://schemas.microsoft.com/office/drawing/2014/main" id="{D6915609-CACC-412B-9E29-D760B46AF6F3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>
                    <a:extLst>
                      <a:ext uri="{FF2B5EF4-FFF2-40B4-BE49-F238E27FC236}">
                        <a16:creationId xmlns:a16="http://schemas.microsoft.com/office/drawing/2014/main" id="{B5AC8EAB-6E0C-4AE6-A002-1E61AFBB3B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ACAF4471-AFD8-4057-BFFA-6D66223B98C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7FC01E60-4812-45B6-AA13-120A5DF8D8D8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AF2E1C98-1B89-4565-900E-5E4B94AC1803}"/>
                    </a:ext>
                  </a:extLst>
                </p:cNvPr>
                <p:cNvCxnSpPr/>
                <p:nvPr/>
              </p:nvCxnSpPr>
              <p:spPr>
                <a:xfrm>
                  <a:off x="3631931" y="3156857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7C23250-0459-4B23-96CC-38E601BD9FAC}"/>
                </a:ext>
              </a:extLst>
            </p:cNvPr>
            <p:cNvSpPr/>
            <p:nvPr/>
          </p:nvSpPr>
          <p:spPr>
            <a:xfrm rot="16200000">
              <a:off x="-622924" y="2077050"/>
              <a:ext cx="170297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9EAC7A1-6CE7-4C08-859B-CCD6148C485A}"/>
                </a:ext>
              </a:extLst>
            </p:cNvPr>
            <p:cNvSpPr txBox="1"/>
            <p:nvPr/>
          </p:nvSpPr>
          <p:spPr>
            <a:xfrm>
              <a:off x="496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EE08EF0-BEF4-40EE-A585-BE9E9F1311E8}"/>
                </a:ext>
              </a:extLst>
            </p:cNvPr>
            <p:cNvSpPr txBox="1"/>
            <p:nvPr/>
          </p:nvSpPr>
          <p:spPr>
            <a:xfrm>
              <a:off x="58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6F9FBA3-12A1-4051-9F58-E903B63E9334}"/>
                </a:ext>
              </a:extLst>
            </p:cNvPr>
            <p:cNvSpPr txBox="1"/>
            <p:nvPr/>
          </p:nvSpPr>
          <p:spPr>
            <a:xfrm>
              <a:off x="31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639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835E188-3C4C-446C-86FC-06716E952937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1071C38-6476-4B32-B0FD-45EC2F199C11}"/>
                </a:ext>
              </a:extLst>
            </p:cNvPr>
            <p:cNvSpPr/>
            <p:nvPr/>
          </p:nvSpPr>
          <p:spPr>
            <a:xfrm rot="16200000">
              <a:off x="-615296" y="4345860"/>
              <a:ext cx="169226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0BCBB1F-C56D-460B-8CFD-D04080CC0746}"/>
                </a:ext>
              </a:extLst>
            </p:cNvPr>
            <p:cNvGrpSpPr/>
            <p:nvPr/>
          </p:nvGrpSpPr>
          <p:grpSpPr>
            <a:xfrm>
              <a:off x="2280024" y="3324818"/>
              <a:ext cx="2966157" cy="1710931"/>
              <a:chOff x="2280024" y="3324818"/>
              <a:chExt cx="2966157" cy="1710931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C2DA2F9-8E5A-4262-B780-77D334F8B9BA}"/>
                  </a:ext>
                </a:extLst>
              </p:cNvPr>
              <p:cNvSpPr txBox="1"/>
              <p:nvPr/>
            </p:nvSpPr>
            <p:spPr>
              <a:xfrm>
                <a:off x="2280024" y="3324818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6F3826-D6EC-4684-9B0F-3FBD881DD922}"/>
                  </a:ext>
                </a:extLst>
              </p:cNvPr>
              <p:cNvSpPr txBox="1"/>
              <p:nvPr/>
            </p:nvSpPr>
            <p:spPr>
              <a:xfrm>
                <a:off x="4944024" y="3324818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213F1D2F-8403-408E-86BD-207687344FD2}"/>
                  </a:ext>
                </a:extLst>
              </p:cNvPr>
              <p:cNvGrpSpPr/>
              <p:nvPr/>
            </p:nvGrpSpPr>
            <p:grpSpPr>
              <a:xfrm>
                <a:off x="2280024" y="4697195"/>
                <a:ext cx="2966157" cy="338554"/>
                <a:chOff x="2162361" y="4606650"/>
                <a:chExt cx="2966157" cy="338554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B24E683-30B2-4DC8-8E00-3A187DAA1920}"/>
                    </a:ext>
                  </a:extLst>
                </p:cNvPr>
                <p:cNvSpPr txBox="1"/>
                <p:nvPr/>
              </p:nvSpPr>
              <p:spPr>
                <a:xfrm>
                  <a:off x="2162361" y="4606650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E5486C8E-CD3B-42C0-845D-AA4F88B172BD}"/>
                    </a:ext>
                  </a:extLst>
                </p:cNvPr>
                <p:cNvSpPr txBox="1"/>
                <p:nvPr/>
              </p:nvSpPr>
              <p:spPr>
                <a:xfrm>
                  <a:off x="4826361" y="4606650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D</a:t>
                  </a:r>
                </a:p>
              </p:txBody>
            </p:sp>
          </p:grp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AFB1333-04C7-4442-8A5D-07ACDAD9680C}"/>
              </a:ext>
            </a:extLst>
          </p:cNvPr>
          <p:cNvGrpSpPr/>
          <p:nvPr/>
        </p:nvGrpSpPr>
        <p:grpSpPr>
          <a:xfrm>
            <a:off x="2566341" y="3337249"/>
            <a:ext cx="4787422" cy="2562446"/>
            <a:chOff x="2566341" y="3337249"/>
            <a:chExt cx="4787422" cy="2562446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EEBDA64A-11BE-4861-AF6E-2572522D78E5}"/>
                </a:ext>
              </a:extLst>
            </p:cNvPr>
            <p:cNvGrpSpPr/>
            <p:nvPr/>
          </p:nvGrpSpPr>
          <p:grpSpPr>
            <a:xfrm>
              <a:off x="2567528" y="3337249"/>
              <a:ext cx="2118222" cy="1192058"/>
              <a:chOff x="679595" y="3957324"/>
              <a:chExt cx="2118222" cy="1192058"/>
            </a:xfrm>
          </p:grpSpPr>
          <p:grpSp>
            <p:nvGrpSpPr>
              <p:cNvPr id="137" name="Group 136">
                <a:extLst>
                  <a:ext uri="{FF2B5EF4-FFF2-40B4-BE49-F238E27FC236}">
                    <a16:creationId xmlns:a16="http://schemas.microsoft.com/office/drawing/2014/main" id="{63F5ACFE-82EA-4535-8E05-8434BA70874B}"/>
                  </a:ext>
                </a:extLst>
              </p:cNvPr>
              <p:cNvGrpSpPr/>
              <p:nvPr/>
            </p:nvGrpSpPr>
            <p:grpSpPr>
              <a:xfrm>
                <a:off x="679595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08542F0C-E199-40A7-B0C7-499174CADF22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D89DA91D-B287-461D-9676-B240CEB64644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463601AB-B052-4839-9E93-9DEE490FB1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FC8D6AE5-E3F7-43B5-B136-77EACBD07FAB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DB5A9F9E-D5FC-4CE8-9D7E-E8A38D409BC0}"/>
                  </a:ext>
                </a:extLst>
              </p:cNvPr>
              <p:cNvCxnSpPr/>
              <p:nvPr/>
            </p:nvCxnSpPr>
            <p:spPr>
              <a:xfrm>
                <a:off x="925817" y="4160157"/>
                <a:ext cx="1872000" cy="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0090D36F-4E25-4324-B86B-5BC09CC53B94}"/>
                </a:ext>
              </a:extLst>
            </p:cNvPr>
            <p:cNvGrpSpPr/>
            <p:nvPr/>
          </p:nvGrpSpPr>
          <p:grpSpPr>
            <a:xfrm>
              <a:off x="5235541" y="3337249"/>
              <a:ext cx="2118222" cy="1192058"/>
              <a:chOff x="3385708" y="3957324"/>
              <a:chExt cx="2118222" cy="1192058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7AAF98B9-0CA7-4233-A051-4D9EEFFA6DC4}"/>
                  </a:ext>
                </a:extLst>
              </p:cNvPr>
              <p:cNvGrpSpPr/>
              <p:nvPr/>
            </p:nvGrpSpPr>
            <p:grpSpPr>
              <a:xfrm>
                <a:off x="3385708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31013375-4C04-4FCB-AA16-29B21FCD6DDE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4B5223F5-5344-452C-B430-803E3021C302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EED0BBCE-0839-4A3F-9B4C-6FFB57CF6F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EC69F963-E951-4F7E-9AB4-C389D7EBF609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A872469B-1807-4C09-8621-04EAAD2EC5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1928" y="4029340"/>
                <a:ext cx="1872000" cy="43200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B1C4552A-E1A3-46B4-B22B-9D2230F9715A}"/>
                </a:ext>
              </a:extLst>
            </p:cNvPr>
            <p:cNvGrpSpPr/>
            <p:nvPr/>
          </p:nvGrpSpPr>
          <p:grpSpPr>
            <a:xfrm>
              <a:off x="2566341" y="4707637"/>
              <a:ext cx="2118222" cy="1192058"/>
              <a:chOff x="679595" y="3957324"/>
              <a:chExt cx="2118222" cy="1192058"/>
            </a:xfrm>
          </p:grpSpPr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F7EA49A9-4EFE-45D5-B6E1-A449CBD706FF}"/>
                  </a:ext>
                </a:extLst>
              </p:cNvPr>
              <p:cNvGrpSpPr/>
              <p:nvPr/>
            </p:nvGrpSpPr>
            <p:grpSpPr>
              <a:xfrm>
                <a:off x="679595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4EC1E4BE-48C5-4A99-8908-CB73AB034E8D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E7AFC00D-FAB7-43E6-A651-E7D353B08BF9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7D24F667-C223-44BF-9066-EE6638D725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815B5108-63EB-4E8E-8CC8-03FA29FB358A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6E1601F8-26D2-4E55-8086-11ADCBFEC655}"/>
                  </a:ext>
                </a:extLst>
              </p:cNvPr>
              <p:cNvCxnSpPr/>
              <p:nvPr/>
            </p:nvCxnSpPr>
            <p:spPr>
              <a:xfrm>
                <a:off x="925817" y="4782457"/>
                <a:ext cx="1872000" cy="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C4963AC1-4669-44D0-94C9-2E9D1A844F31}"/>
                </a:ext>
              </a:extLst>
            </p:cNvPr>
            <p:cNvGrpSpPr/>
            <p:nvPr/>
          </p:nvGrpSpPr>
          <p:grpSpPr>
            <a:xfrm>
              <a:off x="5234354" y="4707637"/>
              <a:ext cx="2118222" cy="1192058"/>
              <a:chOff x="3385708" y="3957324"/>
              <a:chExt cx="2118222" cy="1192058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10158D93-EA25-424B-B888-C829D0CD6697}"/>
                  </a:ext>
                </a:extLst>
              </p:cNvPr>
              <p:cNvGrpSpPr/>
              <p:nvPr/>
            </p:nvGrpSpPr>
            <p:grpSpPr>
              <a:xfrm>
                <a:off x="3385708" y="3957324"/>
                <a:ext cx="2118222" cy="1192058"/>
                <a:chOff x="679595" y="3957324"/>
                <a:chExt cx="2118222" cy="1192058"/>
              </a:xfrm>
            </p:grpSpPr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5E6BBB0B-27FC-4CDA-A7D3-02D0D8512037}"/>
                    </a:ext>
                  </a:extLst>
                </p:cNvPr>
                <p:cNvSpPr txBox="1"/>
                <p:nvPr/>
              </p:nvSpPr>
              <p:spPr>
                <a:xfrm rot="16200000">
                  <a:off x="298705" y="4338214"/>
                  <a:ext cx="1008001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E5A48319-D1FB-4167-94CC-507F48F43023}"/>
                    </a:ext>
                  </a:extLst>
                </p:cNvPr>
                <p:cNvCxnSpPr/>
                <p:nvPr/>
              </p:nvCxnSpPr>
              <p:spPr>
                <a:xfrm>
                  <a:off x="925817" y="395734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ACD167FD-81F3-49C7-81B7-99D6F7CB40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5817" y="4461340"/>
                  <a:ext cx="187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2746B9D0-A7FA-4114-8428-22861B75E0D7}"/>
                    </a:ext>
                  </a:extLst>
                </p:cNvPr>
                <p:cNvSpPr txBox="1"/>
                <p:nvPr/>
              </p:nvSpPr>
              <p:spPr>
                <a:xfrm>
                  <a:off x="1459483" y="490316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14D81A66-552E-4406-BBF9-A330036AB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930" y="4461340"/>
                <a:ext cx="1872000" cy="432000"/>
              </a:xfrm>
              <a:prstGeom prst="line">
                <a:avLst/>
              </a:prstGeom>
              <a:ln w="19050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</a:t>
            </a:r>
            <a:r>
              <a:rPr lang="en-US" dirty="0"/>
              <a:t>velocity to displacement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Which displacement-time graph shows the same movement as each velocity</a:t>
            </a:r>
            <a:r>
              <a:rPr lang="en-GB" sz="1600" dirty="0">
                <a:effectLst/>
                <a:cs typeface="Arial" panose="020B0604020202020204" pitchFamily="34" charset="0"/>
              </a:rPr>
              <a:t>-time graph?</a:t>
            </a:r>
            <a:r>
              <a:rPr lang="en-GB" sz="1600" b="1" dirty="0"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b="1" dirty="0">
                <a:cs typeface="Arial" panose="020B0604020202020204" pitchFamily="34" charset="0"/>
              </a:rPr>
              <a:t>Answers: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endParaRPr lang="en-GB" sz="1600" dirty="0">
              <a:effectLst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A8F42EE-06C5-4567-BE53-5D4C0AB90A04}"/>
              </a:ext>
            </a:extLst>
          </p:cNvPr>
          <p:cNvGrpSpPr/>
          <p:nvPr/>
        </p:nvGrpSpPr>
        <p:grpSpPr>
          <a:xfrm>
            <a:off x="-2267" y="1456393"/>
            <a:ext cx="8288918" cy="1702979"/>
            <a:chOff x="-2267" y="1456393"/>
            <a:chExt cx="8288918" cy="1702979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D508842F-D76E-4258-BF6E-9AACC36657D3}"/>
                </a:ext>
              </a:extLst>
            </p:cNvPr>
            <p:cNvGrpSpPr/>
            <p:nvPr/>
          </p:nvGrpSpPr>
          <p:grpSpPr>
            <a:xfrm>
              <a:off x="756201" y="1780161"/>
              <a:ext cx="7530450" cy="1192042"/>
              <a:chOff x="679595" y="2313855"/>
              <a:chExt cx="7530450" cy="1192042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389000FD-B0ED-4F46-8865-00B4B4937A77}"/>
                  </a:ext>
                </a:extLst>
              </p:cNvPr>
              <p:cNvGrpSpPr/>
              <p:nvPr/>
            </p:nvGrpSpPr>
            <p:grpSpPr>
              <a:xfrm>
                <a:off x="6091823" y="2313855"/>
                <a:ext cx="2118222" cy="1192042"/>
                <a:chOff x="824775" y="3333100"/>
                <a:chExt cx="2118222" cy="1192042"/>
              </a:xfrm>
            </p:grpSpPr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ED07FA53-73F9-495E-B1B4-5C7AE13D7F41}"/>
                    </a:ext>
                  </a:extLst>
                </p:cNvPr>
                <p:cNvCxnSpPr/>
                <p:nvPr/>
              </p:nvCxnSpPr>
              <p:spPr>
                <a:xfrm>
                  <a:off x="1070997" y="3333100"/>
                  <a:ext cx="0" cy="1008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EE3963BD-A762-4506-A98D-298EE76D87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70997" y="3837100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7ACCAAE6-00C5-4F53-883E-2E02907A2510}"/>
                    </a:ext>
                  </a:extLst>
                </p:cNvPr>
                <p:cNvSpPr txBox="1"/>
                <p:nvPr/>
              </p:nvSpPr>
              <p:spPr>
                <a:xfrm rot="16200000">
                  <a:off x="545552" y="3713990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Velocity</a:t>
                  </a: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757D1B50-04D0-484D-9D91-60FA59EC3688}"/>
                    </a:ext>
                  </a:extLst>
                </p:cNvPr>
                <p:cNvSpPr txBox="1"/>
                <p:nvPr/>
              </p:nvSpPr>
              <p:spPr>
                <a:xfrm>
                  <a:off x="1604663" y="4278921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12B52BA9-3112-45EB-B02E-6FF2AE65CBF0}"/>
                  </a:ext>
                </a:extLst>
              </p:cNvPr>
              <p:cNvGrpSpPr/>
              <p:nvPr/>
            </p:nvGrpSpPr>
            <p:grpSpPr>
              <a:xfrm>
                <a:off x="679595" y="2313855"/>
                <a:ext cx="2118222" cy="1192042"/>
                <a:chOff x="679595" y="2313855"/>
                <a:chExt cx="2118222" cy="1192042"/>
              </a:xfrm>
            </p:grpSpPr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5D943603-6ED3-49F3-A94F-A39B0798E4F6}"/>
                    </a:ext>
                  </a:extLst>
                </p:cNvPr>
                <p:cNvGrpSpPr/>
                <p:nvPr/>
              </p:nvGrpSpPr>
              <p:grpSpPr>
                <a:xfrm>
                  <a:off x="679595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20" name="Straight Connector 119">
                    <a:extLst>
                      <a:ext uri="{FF2B5EF4-FFF2-40B4-BE49-F238E27FC236}">
                        <a16:creationId xmlns:a16="http://schemas.microsoft.com/office/drawing/2014/main" id="{169259EE-FDEA-44CE-BC87-B5D3A1F44B5B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541A8B15-3106-4EA2-A516-B284635C77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TextBox 121">
                    <a:extLst>
                      <a:ext uri="{FF2B5EF4-FFF2-40B4-BE49-F238E27FC236}">
                        <a16:creationId xmlns:a16="http://schemas.microsoft.com/office/drawing/2014/main" id="{E54C4D6D-9184-470F-A5C8-FC7935D88E8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23" name="TextBox 122">
                    <a:extLst>
                      <a:ext uri="{FF2B5EF4-FFF2-40B4-BE49-F238E27FC236}">
                        <a16:creationId xmlns:a16="http://schemas.microsoft.com/office/drawing/2014/main" id="{44BC9145-70B9-4A3A-A760-68A99BB2E88C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96C589B2-815B-4ECB-99A4-D7A37EB85153}"/>
                    </a:ext>
                  </a:extLst>
                </p:cNvPr>
                <p:cNvCxnSpPr/>
                <p:nvPr/>
              </p:nvCxnSpPr>
              <p:spPr>
                <a:xfrm>
                  <a:off x="925817" y="2496457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CBCBD8DE-BA8D-41BA-A2D0-34A04D15DCE7}"/>
                  </a:ext>
                </a:extLst>
              </p:cNvPr>
              <p:cNvGrpSpPr/>
              <p:nvPr/>
            </p:nvGrpSpPr>
            <p:grpSpPr>
              <a:xfrm>
                <a:off x="3385709" y="2313855"/>
                <a:ext cx="2118222" cy="1192042"/>
                <a:chOff x="3385709" y="2313855"/>
                <a:chExt cx="2118222" cy="1192042"/>
              </a:xfrm>
            </p:grpSpPr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7B5E497C-6EBC-4C7A-ACD5-24B1A1F8134B}"/>
                    </a:ext>
                  </a:extLst>
                </p:cNvPr>
                <p:cNvGrpSpPr/>
                <p:nvPr/>
              </p:nvGrpSpPr>
              <p:grpSpPr>
                <a:xfrm>
                  <a:off x="3385709" y="2313855"/>
                  <a:ext cx="2118222" cy="1192042"/>
                  <a:chOff x="824775" y="3333100"/>
                  <a:chExt cx="2118222" cy="1192042"/>
                </a:xfrm>
              </p:grpSpPr>
              <p:cxnSp>
                <p:nvCxnSpPr>
                  <p:cNvPr id="114" name="Straight Connector 113">
                    <a:extLst>
                      <a:ext uri="{FF2B5EF4-FFF2-40B4-BE49-F238E27FC236}">
                        <a16:creationId xmlns:a16="http://schemas.microsoft.com/office/drawing/2014/main" id="{D6915609-CACC-412B-9E29-D760B46AF6F3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33310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>
                    <a:extLst>
                      <a:ext uri="{FF2B5EF4-FFF2-40B4-BE49-F238E27FC236}">
                        <a16:creationId xmlns:a16="http://schemas.microsoft.com/office/drawing/2014/main" id="{B5AC8EAB-6E0C-4AE6-A002-1E61AFBB3B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83710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ACAF4471-AFD8-4057-BFFA-6D66223B98C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713990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7FC01E60-4812-45B6-AA13-120A5DF8D8D8}"/>
                      </a:ext>
                    </a:extLst>
                  </p:cNvPr>
                  <p:cNvSpPr txBox="1"/>
                  <p:nvPr/>
                </p:nvSpPr>
                <p:spPr>
                  <a:xfrm>
                    <a:off x="1604663" y="42789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AF2E1C98-1B89-4565-900E-5E4B94AC1803}"/>
                    </a:ext>
                  </a:extLst>
                </p:cNvPr>
                <p:cNvCxnSpPr/>
                <p:nvPr/>
              </p:nvCxnSpPr>
              <p:spPr>
                <a:xfrm>
                  <a:off x="3631931" y="3156857"/>
                  <a:ext cx="1872000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7C23250-0459-4B23-96CC-38E601BD9FAC}"/>
                </a:ext>
              </a:extLst>
            </p:cNvPr>
            <p:cNvSpPr/>
            <p:nvPr/>
          </p:nvSpPr>
          <p:spPr>
            <a:xfrm rot="16200000">
              <a:off x="-622924" y="2077050"/>
              <a:ext cx="170297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9EAC7A1-6CE7-4C08-859B-CCD6148C485A}"/>
                </a:ext>
              </a:extLst>
            </p:cNvPr>
            <p:cNvSpPr txBox="1"/>
            <p:nvPr/>
          </p:nvSpPr>
          <p:spPr>
            <a:xfrm>
              <a:off x="496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EE08EF0-BEF4-40EE-A585-BE9E9F1311E8}"/>
                </a:ext>
              </a:extLst>
            </p:cNvPr>
            <p:cNvSpPr txBox="1"/>
            <p:nvPr/>
          </p:nvSpPr>
          <p:spPr>
            <a:xfrm>
              <a:off x="58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6F9FBA3-12A1-4051-9F58-E903B63E9334}"/>
                </a:ext>
              </a:extLst>
            </p:cNvPr>
            <p:cNvSpPr txBox="1"/>
            <p:nvPr/>
          </p:nvSpPr>
          <p:spPr>
            <a:xfrm>
              <a:off x="3160992" y="1791743"/>
              <a:ext cx="302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58BE93DC-4AA7-4C9F-B9AC-EC2CD7C7C6C4}"/>
              </a:ext>
            </a:extLst>
          </p:cNvPr>
          <p:cNvSpPr/>
          <p:nvPr/>
        </p:nvSpPr>
        <p:spPr>
          <a:xfrm>
            <a:off x="511680" y="167218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81BEE8A-827D-4EFE-B721-0D1B461A6044}"/>
              </a:ext>
            </a:extLst>
          </p:cNvPr>
          <p:cNvSpPr/>
          <p:nvPr/>
        </p:nvSpPr>
        <p:spPr>
          <a:xfrm>
            <a:off x="4964549" y="3241153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3404520-B228-4399-8D8B-A3D1CB0D6F7F}"/>
              </a:ext>
            </a:extLst>
          </p:cNvPr>
          <p:cNvSpPr/>
          <p:nvPr/>
        </p:nvSpPr>
        <p:spPr>
          <a:xfrm>
            <a:off x="3215711" y="167218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4793F4C1-0B4B-4518-90B9-6C4B8FF1C975}"/>
              </a:ext>
            </a:extLst>
          </p:cNvPr>
          <p:cNvSpPr/>
          <p:nvPr/>
        </p:nvSpPr>
        <p:spPr>
          <a:xfrm>
            <a:off x="4973516" y="463983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B4E1598D-3B8A-4B88-865C-33BF78D36431}"/>
              </a:ext>
            </a:extLst>
          </p:cNvPr>
          <p:cNvSpPr/>
          <p:nvPr/>
        </p:nvSpPr>
        <p:spPr>
          <a:xfrm>
            <a:off x="5919741" y="1672182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F8C5756D-4B85-4FB4-A428-6B9414D7FD43}"/>
              </a:ext>
            </a:extLst>
          </p:cNvPr>
          <p:cNvSpPr/>
          <p:nvPr/>
        </p:nvSpPr>
        <p:spPr>
          <a:xfrm>
            <a:off x="2307978" y="3241153"/>
            <a:ext cx="2448000" cy="2700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537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From</a:t>
            </a:r>
            <a:r>
              <a:rPr lang="en-US" sz="2400" dirty="0"/>
              <a:t> </a:t>
            </a:r>
            <a:r>
              <a:rPr lang="en-US" dirty="0"/>
              <a:t>velocity to displacement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The movement of an object can be shown on different types of graph.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Which displacement-time graph shows the same movement as each velocity-time graph?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B73223-BC92-4E5A-B46A-09E1DE8B7D2F}"/>
              </a:ext>
            </a:extLst>
          </p:cNvPr>
          <p:cNvGrpSpPr/>
          <p:nvPr/>
        </p:nvGrpSpPr>
        <p:grpSpPr>
          <a:xfrm>
            <a:off x="-2267" y="1456393"/>
            <a:ext cx="8402305" cy="1702979"/>
            <a:chOff x="-2267" y="1456393"/>
            <a:chExt cx="8402305" cy="1702979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719CE222-8A03-4195-B5F9-15C145A34ECB}"/>
                </a:ext>
              </a:extLst>
            </p:cNvPr>
            <p:cNvGrpSpPr/>
            <p:nvPr/>
          </p:nvGrpSpPr>
          <p:grpSpPr>
            <a:xfrm>
              <a:off x="869588" y="2024001"/>
              <a:ext cx="7530450" cy="963408"/>
              <a:chOff x="679595" y="2276493"/>
              <a:chExt cx="7530450" cy="963408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4B337243-75E0-4EB5-AAE7-84847EAB3438}"/>
                  </a:ext>
                </a:extLst>
              </p:cNvPr>
              <p:cNvGrpSpPr/>
              <p:nvPr/>
            </p:nvGrpSpPr>
            <p:grpSpPr>
              <a:xfrm>
                <a:off x="679595" y="2276493"/>
                <a:ext cx="1650222" cy="963408"/>
                <a:chOff x="679595" y="2364689"/>
                <a:chExt cx="1650222" cy="963408"/>
              </a:xfrm>
            </p:grpSpPr>
            <p:grpSp>
              <p:nvGrpSpPr>
                <p:cNvPr id="178" name="Group 177">
                  <a:extLst>
                    <a:ext uri="{FF2B5EF4-FFF2-40B4-BE49-F238E27FC236}">
                      <a16:creationId xmlns:a16="http://schemas.microsoft.com/office/drawing/2014/main" id="{0C53BBC5-D53B-49B6-B516-F2C9178816B6}"/>
                    </a:ext>
                  </a:extLst>
                </p:cNvPr>
                <p:cNvGrpSpPr/>
                <p:nvPr/>
              </p:nvGrpSpPr>
              <p:grpSpPr>
                <a:xfrm>
                  <a:off x="679595" y="2364689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80" name="TextBox 179">
                    <a:extLst>
                      <a:ext uri="{FF2B5EF4-FFF2-40B4-BE49-F238E27FC236}">
                        <a16:creationId xmlns:a16="http://schemas.microsoft.com/office/drawing/2014/main" id="{0EC80E2B-E25F-49AF-8A73-98394E5D3CB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81" name="Straight Connector 180">
                    <a:extLst>
                      <a:ext uri="{FF2B5EF4-FFF2-40B4-BE49-F238E27FC236}">
                        <a16:creationId xmlns:a16="http://schemas.microsoft.com/office/drawing/2014/main" id="{4C1AC7BA-F6C2-4041-913C-67A8BE058760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>
                    <a:extLst>
                      <a:ext uri="{FF2B5EF4-FFF2-40B4-BE49-F238E27FC236}">
                        <a16:creationId xmlns:a16="http://schemas.microsoft.com/office/drawing/2014/main" id="{023436ED-B651-4C74-9EEA-8A0FC390CC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3" name="TextBox 182">
                    <a:extLst>
                      <a:ext uri="{FF2B5EF4-FFF2-40B4-BE49-F238E27FC236}">
                        <a16:creationId xmlns:a16="http://schemas.microsoft.com/office/drawing/2014/main" id="{6A2CEC91-319E-4AFD-8FC6-EEA9A4B1A8F5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FC7749B6-FF95-4CEF-B6B5-1FAD4FF072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25817" y="2407022"/>
                  <a:ext cx="1404000" cy="36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A5E3CD7D-CA48-4E65-9266-83E7B68C6BCA}"/>
                  </a:ext>
                </a:extLst>
              </p:cNvPr>
              <p:cNvGrpSpPr/>
              <p:nvPr/>
            </p:nvGrpSpPr>
            <p:grpSpPr>
              <a:xfrm>
                <a:off x="4599747" y="2276493"/>
                <a:ext cx="1650222" cy="963408"/>
                <a:chOff x="679595" y="2364689"/>
                <a:chExt cx="1650222" cy="963408"/>
              </a:xfrm>
            </p:grpSpPr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32CE989F-4A11-4E2B-9B7E-4486D6C8A0A1}"/>
                    </a:ext>
                  </a:extLst>
                </p:cNvPr>
                <p:cNvGrpSpPr/>
                <p:nvPr/>
              </p:nvGrpSpPr>
              <p:grpSpPr>
                <a:xfrm>
                  <a:off x="679595" y="2364689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C7C6DD0-F04D-434D-8142-67EB8736870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4370E48F-ACC0-4157-A760-4A999372D26F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>
                    <a:extLst>
                      <a:ext uri="{FF2B5EF4-FFF2-40B4-BE49-F238E27FC236}">
                        <a16:creationId xmlns:a16="http://schemas.microsoft.com/office/drawing/2014/main" id="{7FEC730F-3710-4EFD-86D4-DF559FFEC9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7" name="TextBox 176">
                    <a:extLst>
                      <a:ext uri="{FF2B5EF4-FFF2-40B4-BE49-F238E27FC236}">
                        <a16:creationId xmlns:a16="http://schemas.microsoft.com/office/drawing/2014/main" id="{47E8AB57-33EE-4594-8863-B60BBFF3F75D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D1BDFEF8-1615-4DA8-B891-3D60B6C91BDA}"/>
                    </a:ext>
                  </a:extLst>
                </p:cNvPr>
                <p:cNvCxnSpPr/>
                <p:nvPr/>
              </p:nvCxnSpPr>
              <p:spPr>
                <a:xfrm>
                  <a:off x="925817" y="2407022"/>
                  <a:ext cx="1404000" cy="72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CFC9393D-0809-4E4F-9D72-CD9DBB8EE98C}"/>
                  </a:ext>
                </a:extLst>
              </p:cNvPr>
              <p:cNvGrpSpPr/>
              <p:nvPr/>
            </p:nvGrpSpPr>
            <p:grpSpPr>
              <a:xfrm>
                <a:off x="2639671" y="2276493"/>
                <a:ext cx="1650222" cy="963408"/>
                <a:chOff x="679595" y="2364689"/>
                <a:chExt cx="1650222" cy="963408"/>
              </a:xfrm>
            </p:grpSpPr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8E13F1D0-984F-4D94-857F-CEEF76A49E90}"/>
                    </a:ext>
                  </a:extLst>
                </p:cNvPr>
                <p:cNvGrpSpPr/>
                <p:nvPr/>
              </p:nvGrpSpPr>
              <p:grpSpPr>
                <a:xfrm>
                  <a:off x="679595" y="2364689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38" name="TextBox 137">
                    <a:extLst>
                      <a:ext uri="{FF2B5EF4-FFF2-40B4-BE49-F238E27FC236}">
                        <a16:creationId xmlns:a16="http://schemas.microsoft.com/office/drawing/2014/main" id="{73B25A9D-6370-41F7-9332-8C5EDC15799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39" name="Straight Connector 138">
                    <a:extLst>
                      <a:ext uri="{FF2B5EF4-FFF2-40B4-BE49-F238E27FC236}">
                        <a16:creationId xmlns:a16="http://schemas.microsoft.com/office/drawing/2014/main" id="{5BF3303F-353A-4165-8EC5-4C5FD958CDD0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>
                    <a:extLst>
                      <a:ext uri="{FF2B5EF4-FFF2-40B4-BE49-F238E27FC236}">
                        <a16:creationId xmlns:a16="http://schemas.microsoft.com/office/drawing/2014/main" id="{2C5B0605-A3E1-4031-902E-7EF3CC650E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1" name="TextBox 140">
                    <a:extLst>
                      <a:ext uri="{FF2B5EF4-FFF2-40B4-BE49-F238E27FC236}">
                        <a16:creationId xmlns:a16="http://schemas.microsoft.com/office/drawing/2014/main" id="{64AAA061-84C3-4EFD-AE3F-D3A9565A60BD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1B81930C-5CCF-44E9-AC91-89546280576C}"/>
                    </a:ext>
                  </a:extLst>
                </p:cNvPr>
                <p:cNvCxnSpPr/>
                <p:nvPr/>
              </p:nvCxnSpPr>
              <p:spPr>
                <a:xfrm>
                  <a:off x="925817" y="2407022"/>
                  <a:ext cx="1404000" cy="36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3AA46DA6-6E15-4815-BABD-9FC07994E1EF}"/>
                  </a:ext>
                </a:extLst>
              </p:cNvPr>
              <p:cNvGrpSpPr/>
              <p:nvPr/>
            </p:nvGrpSpPr>
            <p:grpSpPr>
              <a:xfrm>
                <a:off x="6559823" y="2276493"/>
                <a:ext cx="1650222" cy="963408"/>
                <a:chOff x="6559823" y="2276493"/>
                <a:chExt cx="1650222" cy="963408"/>
              </a:xfrm>
            </p:grpSpPr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A50F5AD6-D046-4C68-AEA3-8894D48C826C}"/>
                    </a:ext>
                  </a:extLst>
                </p:cNvPr>
                <p:cNvGrpSpPr/>
                <p:nvPr/>
              </p:nvGrpSpPr>
              <p:grpSpPr>
                <a:xfrm>
                  <a:off x="6559823" y="2276493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BBCA518E-702C-409E-B045-4EA871EFEB5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33" name="Straight Connector 132">
                    <a:extLst>
                      <a:ext uri="{FF2B5EF4-FFF2-40B4-BE49-F238E27FC236}">
                        <a16:creationId xmlns:a16="http://schemas.microsoft.com/office/drawing/2014/main" id="{6B27A5EE-FACA-49B9-B85B-913CB7595970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>
                    <a:extLst>
                      <a:ext uri="{FF2B5EF4-FFF2-40B4-BE49-F238E27FC236}">
                        <a16:creationId xmlns:a16="http://schemas.microsoft.com/office/drawing/2014/main" id="{F3E23B85-3DAE-4C5A-BA9E-96F605971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5" name="TextBox 134">
                    <a:extLst>
                      <a:ext uri="{FF2B5EF4-FFF2-40B4-BE49-F238E27FC236}">
                        <a16:creationId xmlns:a16="http://schemas.microsoft.com/office/drawing/2014/main" id="{4CA1E290-2CF3-4AC9-A09A-21165823F120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FEF187A9-1930-4697-BC2F-3C42A98FC1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06045" y="2318826"/>
                  <a:ext cx="1404000" cy="72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37CFE7E-2BB9-445D-8D38-7445781E86D3}"/>
                </a:ext>
              </a:extLst>
            </p:cNvPr>
            <p:cNvGrpSpPr/>
            <p:nvPr/>
          </p:nvGrpSpPr>
          <p:grpSpPr>
            <a:xfrm>
              <a:off x="966892" y="1588543"/>
              <a:ext cx="6188065" cy="369332"/>
              <a:chOff x="966892" y="1626643"/>
              <a:chExt cx="6188065" cy="369332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42363CE-8B26-4B65-9E48-A5AEAD3B480A}"/>
                  </a:ext>
                </a:extLst>
              </p:cNvPr>
              <p:cNvSpPr txBox="1"/>
              <p:nvPr/>
            </p:nvSpPr>
            <p:spPr>
              <a:xfrm>
                <a:off x="966892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90D2EFF-C2E2-4D0C-AE26-6213A9AB497F}"/>
                  </a:ext>
                </a:extLst>
              </p:cNvPr>
              <p:cNvSpPr txBox="1"/>
              <p:nvPr/>
            </p:nvSpPr>
            <p:spPr>
              <a:xfrm>
                <a:off x="4890830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FACA04D-9500-4B01-A7E6-12840C43CF31}"/>
                  </a:ext>
                </a:extLst>
              </p:cNvPr>
              <p:cNvSpPr txBox="1"/>
              <p:nvPr/>
            </p:nvSpPr>
            <p:spPr>
              <a:xfrm>
                <a:off x="2928861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0F58C845-ECA0-4616-991C-4BD74A76626B}"/>
                  </a:ext>
                </a:extLst>
              </p:cNvPr>
              <p:cNvSpPr txBox="1"/>
              <p:nvPr/>
            </p:nvSpPr>
            <p:spPr>
              <a:xfrm>
                <a:off x="6852800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</a:p>
            </p:txBody>
          </p:sp>
        </p:grp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0D6BA3DB-B14C-445C-852E-5354C5629DC0}"/>
                </a:ext>
              </a:extLst>
            </p:cNvPr>
            <p:cNvSpPr/>
            <p:nvPr/>
          </p:nvSpPr>
          <p:spPr>
            <a:xfrm rot="16200000">
              <a:off x="-622924" y="2077050"/>
              <a:ext cx="170297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CFEB5E-E981-4923-B1FF-2DF8D9CF3566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C5226F1-B468-4AFE-8A98-559E7E752AE7}"/>
                </a:ext>
              </a:extLst>
            </p:cNvPr>
            <p:cNvGrpSpPr/>
            <p:nvPr/>
          </p:nvGrpSpPr>
          <p:grpSpPr>
            <a:xfrm>
              <a:off x="870098" y="3324817"/>
              <a:ext cx="7530446" cy="2567120"/>
              <a:chOff x="870098" y="3324817"/>
              <a:chExt cx="7530446" cy="2567120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C856ADFF-6768-4E0E-BEE8-24860CE34330}"/>
                  </a:ext>
                </a:extLst>
              </p:cNvPr>
              <p:cNvGrpSpPr/>
              <p:nvPr/>
            </p:nvGrpSpPr>
            <p:grpSpPr>
              <a:xfrm>
                <a:off x="6282322" y="3324817"/>
                <a:ext cx="2118222" cy="1192058"/>
                <a:chOff x="3385708" y="3957324"/>
                <a:chExt cx="2118222" cy="1192058"/>
              </a:xfrm>
            </p:grpSpPr>
            <p:grpSp>
              <p:nvGrpSpPr>
                <p:cNvPr id="221" name="Group 220">
                  <a:extLst>
                    <a:ext uri="{FF2B5EF4-FFF2-40B4-BE49-F238E27FC236}">
                      <a16:creationId xmlns:a16="http://schemas.microsoft.com/office/drawing/2014/main" id="{8B3175A8-8E9A-4C17-8EE7-426F230F026F}"/>
                    </a:ext>
                  </a:extLst>
                </p:cNvPr>
                <p:cNvGrpSpPr/>
                <p:nvPr/>
              </p:nvGrpSpPr>
              <p:grpSpPr>
                <a:xfrm>
                  <a:off x="3385708" y="395732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23" name="TextBox 222">
                    <a:extLst>
                      <a:ext uri="{FF2B5EF4-FFF2-40B4-BE49-F238E27FC236}">
                        <a16:creationId xmlns:a16="http://schemas.microsoft.com/office/drawing/2014/main" id="{0E4300DC-CD8F-4993-8529-580266CF3AE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24" name="Straight Connector 223">
                    <a:extLst>
                      <a:ext uri="{FF2B5EF4-FFF2-40B4-BE49-F238E27FC236}">
                        <a16:creationId xmlns:a16="http://schemas.microsoft.com/office/drawing/2014/main" id="{D8A42FEE-C347-46F6-9350-770A65F3572A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Straight Connector 224">
                    <a:extLst>
                      <a:ext uri="{FF2B5EF4-FFF2-40B4-BE49-F238E27FC236}">
                        <a16:creationId xmlns:a16="http://schemas.microsoft.com/office/drawing/2014/main" id="{59F4C0F2-780F-41B2-8E57-3363E6D87F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461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6" name="TextBox 225">
                    <a:extLst>
                      <a:ext uri="{FF2B5EF4-FFF2-40B4-BE49-F238E27FC236}">
                        <a16:creationId xmlns:a16="http://schemas.microsoft.com/office/drawing/2014/main" id="{FE4061A9-F9A2-4F43-99DC-8E966D0D68A4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D052CB2C-0375-401C-B3D5-7E7644E4B3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1930" y="4101340"/>
                  <a:ext cx="1872000" cy="360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0226931F-DB89-41C1-A76B-6F779061AAC8}"/>
                  </a:ext>
                </a:extLst>
              </p:cNvPr>
              <p:cNvGrpSpPr/>
              <p:nvPr/>
            </p:nvGrpSpPr>
            <p:grpSpPr>
              <a:xfrm>
                <a:off x="870098" y="3324817"/>
                <a:ext cx="2118222" cy="1192058"/>
                <a:chOff x="679595" y="3957324"/>
                <a:chExt cx="2118222" cy="1192058"/>
              </a:xfrm>
            </p:grpSpPr>
            <p:grpSp>
              <p:nvGrpSpPr>
                <p:cNvPr id="215" name="Group 214">
                  <a:extLst>
                    <a:ext uri="{FF2B5EF4-FFF2-40B4-BE49-F238E27FC236}">
                      <a16:creationId xmlns:a16="http://schemas.microsoft.com/office/drawing/2014/main" id="{8E77D28F-7B84-4FC9-98C1-4CD3D4DDE9DF}"/>
                    </a:ext>
                  </a:extLst>
                </p:cNvPr>
                <p:cNvGrpSpPr/>
                <p:nvPr/>
              </p:nvGrpSpPr>
              <p:grpSpPr>
                <a:xfrm>
                  <a:off x="679595" y="395732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F870A8F3-ADE4-46D0-98C3-AF91E7EE36E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18" name="Straight Connector 217">
                    <a:extLst>
                      <a:ext uri="{FF2B5EF4-FFF2-40B4-BE49-F238E27FC236}">
                        <a16:creationId xmlns:a16="http://schemas.microsoft.com/office/drawing/2014/main" id="{5572CF56-CDAB-4338-A5BD-66C9E58BE427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>
                    <a:extLst>
                      <a:ext uri="{FF2B5EF4-FFF2-40B4-BE49-F238E27FC236}">
                        <a16:creationId xmlns:a16="http://schemas.microsoft.com/office/drawing/2014/main" id="{3FC3A7F9-5A8D-4E48-85E4-54B4285AFF6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461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0" name="TextBox 219">
                    <a:extLst>
                      <a:ext uri="{FF2B5EF4-FFF2-40B4-BE49-F238E27FC236}">
                        <a16:creationId xmlns:a16="http://schemas.microsoft.com/office/drawing/2014/main" id="{4270402B-3018-40B5-8BDD-6DE9126C99E7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0944A692-59AD-440C-8488-8F2F180B4B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5816" y="4461340"/>
                  <a:ext cx="1872000" cy="360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0FCC8F73-876B-4E21-8D0F-55B002B1EB0E}"/>
                  </a:ext>
                </a:extLst>
              </p:cNvPr>
              <p:cNvGrpSpPr/>
              <p:nvPr/>
            </p:nvGrpSpPr>
            <p:grpSpPr>
              <a:xfrm>
                <a:off x="3576210" y="3324817"/>
                <a:ext cx="2118222" cy="1192058"/>
                <a:chOff x="3385707" y="3883904"/>
                <a:chExt cx="2118222" cy="1192058"/>
              </a:xfrm>
            </p:grpSpPr>
            <p:grpSp>
              <p:nvGrpSpPr>
                <p:cNvPr id="209" name="Group 208">
                  <a:extLst>
                    <a:ext uri="{FF2B5EF4-FFF2-40B4-BE49-F238E27FC236}">
                      <a16:creationId xmlns:a16="http://schemas.microsoft.com/office/drawing/2014/main" id="{B1B55A94-7B54-4112-873E-91331DB46CCA}"/>
                    </a:ext>
                  </a:extLst>
                </p:cNvPr>
                <p:cNvGrpSpPr/>
                <p:nvPr/>
              </p:nvGrpSpPr>
              <p:grpSpPr>
                <a:xfrm>
                  <a:off x="3385707" y="388390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11" name="TextBox 210">
                    <a:extLst>
                      <a:ext uri="{FF2B5EF4-FFF2-40B4-BE49-F238E27FC236}">
                        <a16:creationId xmlns:a16="http://schemas.microsoft.com/office/drawing/2014/main" id="{ECD5C2AD-2247-4AB8-8614-35A8D4DA09B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12" name="Straight Connector 211">
                    <a:extLst>
                      <a:ext uri="{FF2B5EF4-FFF2-40B4-BE49-F238E27FC236}">
                        <a16:creationId xmlns:a16="http://schemas.microsoft.com/office/drawing/2014/main" id="{30C00E39-19C2-400C-B02D-A6BC7AEB1D8C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Connector 212">
                    <a:extLst>
                      <a:ext uri="{FF2B5EF4-FFF2-40B4-BE49-F238E27FC236}">
                        <a16:creationId xmlns:a16="http://schemas.microsoft.com/office/drawing/2014/main" id="{E46B680C-56A4-49BA-A4DB-1109A1859D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4" name="TextBox 213">
                    <a:extLst>
                      <a:ext uri="{FF2B5EF4-FFF2-40B4-BE49-F238E27FC236}">
                        <a16:creationId xmlns:a16="http://schemas.microsoft.com/office/drawing/2014/main" id="{F642131D-B4DC-4C67-BDFD-0C4C3DE1BE12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210" name="Freeform: Shape 209">
                  <a:extLst>
                    <a:ext uri="{FF2B5EF4-FFF2-40B4-BE49-F238E27FC236}">
                      <a16:creationId xmlns:a16="http://schemas.microsoft.com/office/drawing/2014/main" id="{DA007B15-307C-401D-9370-B23972F8A680}"/>
                    </a:ext>
                  </a:extLst>
                </p:cNvPr>
                <p:cNvSpPr/>
                <p:nvPr/>
              </p:nvSpPr>
              <p:spPr>
                <a:xfrm>
                  <a:off x="3631929" y="3955920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C025F1EE-11D2-4683-8000-03FB7FDC482F}"/>
                  </a:ext>
                </a:extLst>
              </p:cNvPr>
              <p:cNvGrpSpPr/>
              <p:nvPr/>
            </p:nvGrpSpPr>
            <p:grpSpPr>
              <a:xfrm>
                <a:off x="3576210" y="4699879"/>
                <a:ext cx="2118223" cy="1192058"/>
                <a:chOff x="3385707" y="5335166"/>
                <a:chExt cx="2118223" cy="1192058"/>
              </a:xfrm>
            </p:grpSpPr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A8CBD939-52EA-48BF-AAF9-BB220C167ADE}"/>
                    </a:ext>
                  </a:extLst>
                </p:cNvPr>
                <p:cNvGrpSpPr/>
                <p:nvPr/>
              </p:nvGrpSpPr>
              <p:grpSpPr>
                <a:xfrm>
                  <a:off x="3385707" y="5335166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05" name="TextBox 204">
                    <a:extLst>
                      <a:ext uri="{FF2B5EF4-FFF2-40B4-BE49-F238E27FC236}">
                        <a16:creationId xmlns:a16="http://schemas.microsoft.com/office/drawing/2014/main" id="{9E2D9202-ACCE-4CF9-A51F-7F495EB49B1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06" name="Straight Connector 205">
                    <a:extLst>
                      <a:ext uri="{FF2B5EF4-FFF2-40B4-BE49-F238E27FC236}">
                        <a16:creationId xmlns:a16="http://schemas.microsoft.com/office/drawing/2014/main" id="{ADEC3AD4-9D8B-43C4-B6F4-E147154929CB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>
                    <a:extLst>
                      <a:ext uri="{FF2B5EF4-FFF2-40B4-BE49-F238E27FC236}">
                        <a16:creationId xmlns:a16="http://schemas.microsoft.com/office/drawing/2014/main" id="{238F8352-F71D-4B37-8822-E1129FC0FA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8" name="TextBox 207">
                    <a:extLst>
                      <a:ext uri="{FF2B5EF4-FFF2-40B4-BE49-F238E27FC236}">
                        <a16:creationId xmlns:a16="http://schemas.microsoft.com/office/drawing/2014/main" id="{23E531DD-D20B-497B-8277-5F864B99C305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F38EA7F5-6460-4101-AB03-FE14F5D3B29A}"/>
                    </a:ext>
                  </a:extLst>
                </p:cNvPr>
                <p:cNvSpPr/>
                <p:nvPr/>
              </p:nvSpPr>
              <p:spPr>
                <a:xfrm rot="10800000">
                  <a:off x="3631930" y="5407181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8E26247D-046E-4A36-B450-844DD5C4D5C3}"/>
                  </a:ext>
                </a:extLst>
              </p:cNvPr>
              <p:cNvGrpSpPr/>
              <p:nvPr/>
            </p:nvGrpSpPr>
            <p:grpSpPr>
              <a:xfrm>
                <a:off x="6282322" y="4699879"/>
                <a:ext cx="2118222" cy="1192058"/>
                <a:chOff x="6091819" y="5335166"/>
                <a:chExt cx="2118222" cy="1192058"/>
              </a:xfrm>
            </p:grpSpPr>
            <p:grpSp>
              <p:nvGrpSpPr>
                <p:cNvPr id="197" name="Group 196">
                  <a:extLst>
                    <a:ext uri="{FF2B5EF4-FFF2-40B4-BE49-F238E27FC236}">
                      <a16:creationId xmlns:a16="http://schemas.microsoft.com/office/drawing/2014/main" id="{934D48BD-7589-4839-8FBB-3350BB4D7050}"/>
                    </a:ext>
                  </a:extLst>
                </p:cNvPr>
                <p:cNvGrpSpPr/>
                <p:nvPr/>
              </p:nvGrpSpPr>
              <p:grpSpPr>
                <a:xfrm>
                  <a:off x="6091819" y="5335166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199" name="TextBox 198">
                    <a:extLst>
                      <a:ext uri="{FF2B5EF4-FFF2-40B4-BE49-F238E27FC236}">
                        <a16:creationId xmlns:a16="http://schemas.microsoft.com/office/drawing/2014/main" id="{B644A764-03C6-47F8-AE1E-67B03D17FFC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00" name="Straight Connector 199">
                    <a:extLst>
                      <a:ext uri="{FF2B5EF4-FFF2-40B4-BE49-F238E27FC236}">
                        <a16:creationId xmlns:a16="http://schemas.microsoft.com/office/drawing/2014/main" id="{5948A8AE-9DA9-40A5-B768-B2D6983F5D1E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>
                    <a:extLst>
                      <a:ext uri="{FF2B5EF4-FFF2-40B4-BE49-F238E27FC236}">
                        <a16:creationId xmlns:a16="http://schemas.microsoft.com/office/drawing/2014/main" id="{D0D8D13F-F06C-4B37-BF15-D2D320699D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2" name="TextBox 201">
                    <a:extLst>
                      <a:ext uri="{FF2B5EF4-FFF2-40B4-BE49-F238E27FC236}">
                        <a16:creationId xmlns:a16="http://schemas.microsoft.com/office/drawing/2014/main" id="{6285E5D3-FBC6-4397-AD83-4243FC04A703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id="{131C8B62-0274-486D-8E8F-30D54B46BAEC}"/>
                    </a:ext>
                  </a:extLst>
                </p:cNvPr>
                <p:cNvSpPr/>
                <p:nvPr/>
              </p:nvSpPr>
              <p:spPr>
                <a:xfrm>
                  <a:off x="6338041" y="5407182"/>
                  <a:ext cx="1872000" cy="936000"/>
                </a:xfrm>
                <a:custGeom>
                  <a:avLst/>
                  <a:gdLst>
                    <a:gd name="connsiteX0" fmla="*/ 0 w 1854200"/>
                    <a:gd name="connsiteY0" fmla="*/ 1003306 h 1003306"/>
                    <a:gd name="connsiteX1" fmla="*/ 914400 w 1854200"/>
                    <a:gd name="connsiteY1" fmla="*/ 6 h 1003306"/>
                    <a:gd name="connsiteX2" fmla="*/ 1854200 w 1854200"/>
                    <a:gd name="connsiteY2" fmla="*/ 990606 h 1003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54200" h="1003306">
                      <a:moveTo>
                        <a:pt x="0" y="1003306"/>
                      </a:moveTo>
                      <a:cubicBezTo>
                        <a:pt x="302683" y="502714"/>
                        <a:pt x="605367" y="2123"/>
                        <a:pt x="914400" y="6"/>
                      </a:cubicBezTo>
                      <a:cubicBezTo>
                        <a:pt x="1223433" y="-2111"/>
                        <a:pt x="1538816" y="494247"/>
                        <a:pt x="1854200" y="990606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5F97C39B-F017-4B8E-B832-FADBAFAE5DA9}"/>
                  </a:ext>
                </a:extLst>
              </p:cNvPr>
              <p:cNvGrpSpPr/>
              <p:nvPr/>
            </p:nvGrpSpPr>
            <p:grpSpPr>
              <a:xfrm>
                <a:off x="870098" y="4699879"/>
                <a:ext cx="2118222" cy="1192058"/>
                <a:chOff x="679595" y="5335166"/>
                <a:chExt cx="2118222" cy="1192058"/>
              </a:xfrm>
            </p:grpSpPr>
            <p:grpSp>
              <p:nvGrpSpPr>
                <p:cNvPr id="191" name="Group 190">
                  <a:extLst>
                    <a:ext uri="{FF2B5EF4-FFF2-40B4-BE49-F238E27FC236}">
                      <a16:creationId xmlns:a16="http://schemas.microsoft.com/office/drawing/2014/main" id="{40DA3326-CEBB-468C-8693-E0CD29CE21C3}"/>
                    </a:ext>
                  </a:extLst>
                </p:cNvPr>
                <p:cNvGrpSpPr/>
                <p:nvPr/>
              </p:nvGrpSpPr>
              <p:grpSpPr>
                <a:xfrm>
                  <a:off x="679595" y="5335166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DB07E115-C911-4AF5-B210-0140562E851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193" name="Straight Connector 192">
                    <a:extLst>
                      <a:ext uri="{FF2B5EF4-FFF2-40B4-BE49-F238E27FC236}">
                        <a16:creationId xmlns:a16="http://schemas.microsoft.com/office/drawing/2014/main" id="{C5FEF2C9-BDFA-40AD-95F7-4EA0A39AF5AB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227C4E29-6696-420E-AC46-8D7564F284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3957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6" name="TextBox 195">
                    <a:extLst>
                      <a:ext uri="{FF2B5EF4-FFF2-40B4-BE49-F238E27FC236}">
                        <a16:creationId xmlns:a16="http://schemas.microsoft.com/office/drawing/2014/main" id="{0895A2D1-DAB2-4B30-8764-90FDD5F5FAF7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883894D2-EAC8-4198-B0FA-534637F26A5A}"/>
                    </a:ext>
                  </a:extLst>
                </p:cNvPr>
                <p:cNvSpPr/>
                <p:nvPr/>
              </p:nvSpPr>
              <p:spPr>
                <a:xfrm flipV="1">
                  <a:off x="925817" y="5335182"/>
                  <a:ext cx="1872000" cy="936000"/>
                </a:xfrm>
                <a:custGeom>
                  <a:avLst/>
                  <a:gdLst>
                    <a:gd name="connsiteX0" fmla="*/ 0 w 1854200"/>
                    <a:gd name="connsiteY0" fmla="*/ 1003306 h 1003306"/>
                    <a:gd name="connsiteX1" fmla="*/ 914400 w 1854200"/>
                    <a:gd name="connsiteY1" fmla="*/ 6 h 1003306"/>
                    <a:gd name="connsiteX2" fmla="*/ 1854200 w 1854200"/>
                    <a:gd name="connsiteY2" fmla="*/ 990606 h 1003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54200" h="1003306">
                      <a:moveTo>
                        <a:pt x="0" y="1003306"/>
                      </a:moveTo>
                      <a:cubicBezTo>
                        <a:pt x="302683" y="502714"/>
                        <a:pt x="605367" y="2123"/>
                        <a:pt x="914400" y="6"/>
                      </a:cubicBezTo>
                      <a:cubicBezTo>
                        <a:pt x="1223433" y="-2111"/>
                        <a:pt x="1538816" y="494247"/>
                        <a:pt x="1854200" y="990606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402BCB-C3BB-4583-A73A-AE0BFABF605D}"/>
                </a:ext>
              </a:extLst>
            </p:cNvPr>
            <p:cNvGrpSpPr/>
            <p:nvPr/>
          </p:nvGrpSpPr>
          <p:grpSpPr>
            <a:xfrm>
              <a:off x="628223" y="3324818"/>
              <a:ext cx="5666157" cy="1710931"/>
              <a:chOff x="628223" y="3324818"/>
              <a:chExt cx="5666157" cy="1710931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0BCBB1F-C56D-460B-8CFD-D04080CC0746}"/>
                  </a:ext>
                </a:extLst>
              </p:cNvPr>
              <p:cNvGrpSpPr/>
              <p:nvPr/>
            </p:nvGrpSpPr>
            <p:grpSpPr>
              <a:xfrm>
                <a:off x="628223" y="3324818"/>
                <a:ext cx="5666157" cy="1710931"/>
                <a:chOff x="628223" y="3324818"/>
                <a:chExt cx="5666157" cy="1710931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C2DA2F9-8E5A-4262-B780-77D334F8B9BA}"/>
                    </a:ext>
                  </a:extLst>
                </p:cNvPr>
                <p:cNvSpPr txBox="1"/>
                <p:nvPr/>
              </p:nvSpPr>
              <p:spPr>
                <a:xfrm>
                  <a:off x="628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5FFC52-B642-4EF2-8B12-715B088F9D75}"/>
                    </a:ext>
                  </a:extLst>
                </p:cNvPr>
                <p:cNvSpPr txBox="1"/>
                <p:nvPr/>
              </p:nvSpPr>
              <p:spPr>
                <a:xfrm>
                  <a:off x="59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16F3826-D6EC-4684-9B0F-3FBD881DD922}"/>
                    </a:ext>
                  </a:extLst>
                </p:cNvPr>
                <p:cNvSpPr txBox="1"/>
                <p:nvPr/>
              </p:nvSpPr>
              <p:spPr>
                <a:xfrm>
                  <a:off x="32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13F1D2F-8403-408E-86BD-207687344FD2}"/>
                    </a:ext>
                  </a:extLst>
                </p:cNvPr>
                <p:cNvGrpSpPr/>
                <p:nvPr/>
              </p:nvGrpSpPr>
              <p:grpSpPr>
                <a:xfrm>
                  <a:off x="628223" y="4697195"/>
                  <a:ext cx="2966157" cy="338554"/>
                  <a:chOff x="510560" y="4606650"/>
                  <a:chExt cx="2966157" cy="338554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B24E683-30B2-4DC8-8E00-3A187DAA1920}"/>
                      </a:ext>
                    </a:extLst>
                  </p:cNvPr>
                  <p:cNvSpPr txBox="1"/>
                  <p:nvPr/>
                </p:nvSpPr>
                <p:spPr>
                  <a:xfrm>
                    <a:off x="510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E5486C8E-CD3B-42C0-845D-AA4F88B172BD}"/>
                      </a:ext>
                    </a:extLst>
                  </p:cNvPr>
                  <p:cNvSpPr txBox="1"/>
                  <p:nvPr/>
                </p:nvSpPr>
                <p:spPr>
                  <a:xfrm>
                    <a:off x="3174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E</a:t>
                    </a:r>
                  </a:p>
                </p:txBody>
              </p:sp>
            </p:grp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40DAA8F-29B7-43F8-A434-48DF1D462B50}"/>
                  </a:ext>
                </a:extLst>
              </p:cNvPr>
              <p:cNvSpPr txBox="1"/>
              <p:nvPr/>
            </p:nvSpPr>
            <p:spPr>
              <a:xfrm>
                <a:off x="5992223" y="4697195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</p:grp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52D4921B-2A74-4F93-8B0D-5BDE206649A2}"/>
                </a:ext>
              </a:extLst>
            </p:cNvPr>
            <p:cNvSpPr/>
            <p:nvPr/>
          </p:nvSpPr>
          <p:spPr>
            <a:xfrm rot="16200000">
              <a:off x="-615296" y="4345860"/>
              <a:ext cx="169226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92587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From</a:t>
            </a:r>
            <a:r>
              <a:rPr lang="en-US" sz="2400" dirty="0"/>
              <a:t> </a:t>
            </a:r>
            <a:r>
              <a:rPr lang="en-US" dirty="0"/>
              <a:t>velocity to displacement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60444" cy="7048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dirty="0">
                <a:cs typeface="Arial" panose="020B0604020202020204" pitchFamily="34" charset="0"/>
              </a:rPr>
              <a:t>Which displacement-time graph shows the same movement as each velocity-time graph?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1600" b="1" dirty="0">
                <a:cs typeface="Arial" panose="020B0604020202020204" pitchFamily="34" charset="0"/>
              </a:rPr>
              <a:t>Answers: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B73223-BC92-4E5A-B46A-09E1DE8B7D2F}"/>
              </a:ext>
            </a:extLst>
          </p:cNvPr>
          <p:cNvGrpSpPr/>
          <p:nvPr/>
        </p:nvGrpSpPr>
        <p:grpSpPr>
          <a:xfrm>
            <a:off x="-2267" y="1456393"/>
            <a:ext cx="8402305" cy="1702979"/>
            <a:chOff x="-2267" y="1456393"/>
            <a:chExt cx="8402305" cy="1702979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719CE222-8A03-4195-B5F9-15C145A34ECB}"/>
                </a:ext>
              </a:extLst>
            </p:cNvPr>
            <p:cNvGrpSpPr/>
            <p:nvPr/>
          </p:nvGrpSpPr>
          <p:grpSpPr>
            <a:xfrm>
              <a:off x="869588" y="2024001"/>
              <a:ext cx="7530450" cy="963408"/>
              <a:chOff x="679595" y="2276493"/>
              <a:chExt cx="7530450" cy="963408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4B337243-75E0-4EB5-AAE7-84847EAB3438}"/>
                  </a:ext>
                </a:extLst>
              </p:cNvPr>
              <p:cNvGrpSpPr/>
              <p:nvPr/>
            </p:nvGrpSpPr>
            <p:grpSpPr>
              <a:xfrm>
                <a:off x="679595" y="2276493"/>
                <a:ext cx="1650222" cy="963408"/>
                <a:chOff x="679595" y="2364689"/>
                <a:chExt cx="1650222" cy="963408"/>
              </a:xfrm>
            </p:grpSpPr>
            <p:grpSp>
              <p:nvGrpSpPr>
                <p:cNvPr id="178" name="Group 177">
                  <a:extLst>
                    <a:ext uri="{FF2B5EF4-FFF2-40B4-BE49-F238E27FC236}">
                      <a16:creationId xmlns:a16="http://schemas.microsoft.com/office/drawing/2014/main" id="{0C53BBC5-D53B-49B6-B516-F2C9178816B6}"/>
                    </a:ext>
                  </a:extLst>
                </p:cNvPr>
                <p:cNvGrpSpPr/>
                <p:nvPr/>
              </p:nvGrpSpPr>
              <p:grpSpPr>
                <a:xfrm>
                  <a:off x="679595" y="2364689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80" name="TextBox 179">
                    <a:extLst>
                      <a:ext uri="{FF2B5EF4-FFF2-40B4-BE49-F238E27FC236}">
                        <a16:creationId xmlns:a16="http://schemas.microsoft.com/office/drawing/2014/main" id="{0EC80E2B-E25F-49AF-8A73-98394E5D3CB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81" name="Straight Connector 180">
                    <a:extLst>
                      <a:ext uri="{FF2B5EF4-FFF2-40B4-BE49-F238E27FC236}">
                        <a16:creationId xmlns:a16="http://schemas.microsoft.com/office/drawing/2014/main" id="{4C1AC7BA-F6C2-4041-913C-67A8BE058760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2" name="Straight Connector 181">
                    <a:extLst>
                      <a:ext uri="{FF2B5EF4-FFF2-40B4-BE49-F238E27FC236}">
                        <a16:creationId xmlns:a16="http://schemas.microsoft.com/office/drawing/2014/main" id="{023436ED-B651-4C74-9EEA-8A0FC390CC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3" name="TextBox 182">
                    <a:extLst>
                      <a:ext uri="{FF2B5EF4-FFF2-40B4-BE49-F238E27FC236}">
                        <a16:creationId xmlns:a16="http://schemas.microsoft.com/office/drawing/2014/main" id="{6A2CEC91-319E-4AFD-8FC6-EEA9A4B1A8F5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FC7749B6-FF95-4CEF-B6B5-1FAD4FF072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25817" y="2407022"/>
                  <a:ext cx="1404000" cy="36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A5E3CD7D-CA48-4E65-9266-83E7B68C6BCA}"/>
                  </a:ext>
                </a:extLst>
              </p:cNvPr>
              <p:cNvGrpSpPr/>
              <p:nvPr/>
            </p:nvGrpSpPr>
            <p:grpSpPr>
              <a:xfrm>
                <a:off x="4599747" y="2276493"/>
                <a:ext cx="1650222" cy="963408"/>
                <a:chOff x="679595" y="2364689"/>
                <a:chExt cx="1650222" cy="963408"/>
              </a:xfrm>
            </p:grpSpPr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32CE989F-4A11-4E2B-9B7E-4486D6C8A0A1}"/>
                    </a:ext>
                  </a:extLst>
                </p:cNvPr>
                <p:cNvGrpSpPr/>
                <p:nvPr/>
              </p:nvGrpSpPr>
              <p:grpSpPr>
                <a:xfrm>
                  <a:off x="679595" y="2364689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C7C6DD0-F04D-434D-8142-67EB87368709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4370E48F-ACC0-4157-A760-4A999372D26F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>
                    <a:extLst>
                      <a:ext uri="{FF2B5EF4-FFF2-40B4-BE49-F238E27FC236}">
                        <a16:creationId xmlns:a16="http://schemas.microsoft.com/office/drawing/2014/main" id="{7FEC730F-3710-4EFD-86D4-DF559FFEC9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7" name="TextBox 176">
                    <a:extLst>
                      <a:ext uri="{FF2B5EF4-FFF2-40B4-BE49-F238E27FC236}">
                        <a16:creationId xmlns:a16="http://schemas.microsoft.com/office/drawing/2014/main" id="{47E8AB57-33EE-4594-8863-B60BBFF3F75D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D1BDFEF8-1615-4DA8-B891-3D60B6C91BDA}"/>
                    </a:ext>
                  </a:extLst>
                </p:cNvPr>
                <p:cNvCxnSpPr/>
                <p:nvPr/>
              </p:nvCxnSpPr>
              <p:spPr>
                <a:xfrm>
                  <a:off x="925817" y="2407022"/>
                  <a:ext cx="1404000" cy="72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CFC9393D-0809-4E4F-9D72-CD9DBB8EE98C}"/>
                  </a:ext>
                </a:extLst>
              </p:cNvPr>
              <p:cNvGrpSpPr/>
              <p:nvPr/>
            </p:nvGrpSpPr>
            <p:grpSpPr>
              <a:xfrm>
                <a:off x="2639671" y="2276493"/>
                <a:ext cx="1650222" cy="963408"/>
                <a:chOff x="679595" y="2364689"/>
                <a:chExt cx="1650222" cy="963408"/>
              </a:xfrm>
            </p:grpSpPr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8E13F1D0-984F-4D94-857F-CEEF76A49E90}"/>
                    </a:ext>
                  </a:extLst>
                </p:cNvPr>
                <p:cNvGrpSpPr/>
                <p:nvPr/>
              </p:nvGrpSpPr>
              <p:grpSpPr>
                <a:xfrm>
                  <a:off x="679595" y="2364689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38" name="TextBox 137">
                    <a:extLst>
                      <a:ext uri="{FF2B5EF4-FFF2-40B4-BE49-F238E27FC236}">
                        <a16:creationId xmlns:a16="http://schemas.microsoft.com/office/drawing/2014/main" id="{73B25A9D-6370-41F7-9332-8C5EDC15799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39" name="Straight Connector 138">
                    <a:extLst>
                      <a:ext uri="{FF2B5EF4-FFF2-40B4-BE49-F238E27FC236}">
                        <a16:creationId xmlns:a16="http://schemas.microsoft.com/office/drawing/2014/main" id="{5BF3303F-353A-4165-8EC5-4C5FD958CDD0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>
                    <a:extLst>
                      <a:ext uri="{FF2B5EF4-FFF2-40B4-BE49-F238E27FC236}">
                        <a16:creationId xmlns:a16="http://schemas.microsoft.com/office/drawing/2014/main" id="{2C5B0605-A3E1-4031-902E-7EF3CC650E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1" name="TextBox 140">
                    <a:extLst>
                      <a:ext uri="{FF2B5EF4-FFF2-40B4-BE49-F238E27FC236}">
                        <a16:creationId xmlns:a16="http://schemas.microsoft.com/office/drawing/2014/main" id="{64AAA061-84C3-4EFD-AE3F-D3A9565A60BD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1B81930C-5CCF-44E9-AC91-89546280576C}"/>
                    </a:ext>
                  </a:extLst>
                </p:cNvPr>
                <p:cNvCxnSpPr/>
                <p:nvPr/>
              </p:nvCxnSpPr>
              <p:spPr>
                <a:xfrm>
                  <a:off x="925817" y="2407022"/>
                  <a:ext cx="1404000" cy="36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3AA46DA6-6E15-4815-BABD-9FC07994E1EF}"/>
                  </a:ext>
                </a:extLst>
              </p:cNvPr>
              <p:cNvGrpSpPr/>
              <p:nvPr/>
            </p:nvGrpSpPr>
            <p:grpSpPr>
              <a:xfrm>
                <a:off x="6559823" y="2276493"/>
                <a:ext cx="1650222" cy="963408"/>
                <a:chOff x="6559823" y="2276493"/>
                <a:chExt cx="1650222" cy="963408"/>
              </a:xfrm>
            </p:grpSpPr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A50F5AD6-D046-4C68-AEA3-8894D48C826C}"/>
                    </a:ext>
                  </a:extLst>
                </p:cNvPr>
                <p:cNvGrpSpPr/>
                <p:nvPr/>
              </p:nvGrpSpPr>
              <p:grpSpPr>
                <a:xfrm>
                  <a:off x="6559823" y="2276493"/>
                  <a:ext cx="1650222" cy="963408"/>
                  <a:chOff x="824775" y="3383934"/>
                  <a:chExt cx="1650222" cy="963408"/>
                </a:xfrm>
              </p:grpSpPr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BBCA518E-702C-409E-B045-4EA871EFEB5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5552" y="3663157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33" name="Straight Connector 132">
                    <a:extLst>
                      <a:ext uri="{FF2B5EF4-FFF2-40B4-BE49-F238E27FC236}">
                        <a16:creationId xmlns:a16="http://schemas.microsoft.com/office/drawing/2014/main" id="{6B27A5EE-FACA-49B9-B85B-913CB7595970}"/>
                      </a:ext>
                    </a:extLst>
                  </p:cNvPr>
                  <p:cNvCxnSpPr/>
                  <p:nvPr/>
                </p:nvCxnSpPr>
                <p:spPr>
                  <a:xfrm>
                    <a:off x="1070997" y="3408267"/>
                    <a:ext cx="0" cy="756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>
                    <a:extLst>
                      <a:ext uri="{FF2B5EF4-FFF2-40B4-BE49-F238E27FC236}">
                        <a16:creationId xmlns:a16="http://schemas.microsoft.com/office/drawing/2014/main" id="{F3E23B85-3DAE-4C5A-BA9E-96F605971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070997" y="3786267"/>
                    <a:ext cx="1404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5" name="TextBox 134">
                    <a:extLst>
                      <a:ext uri="{FF2B5EF4-FFF2-40B4-BE49-F238E27FC236}">
                        <a16:creationId xmlns:a16="http://schemas.microsoft.com/office/drawing/2014/main" id="{4CA1E290-2CF3-4AC9-A09A-21165823F120}"/>
                      </a:ext>
                    </a:extLst>
                  </p:cNvPr>
                  <p:cNvSpPr txBox="1"/>
                  <p:nvPr/>
                </p:nvSpPr>
                <p:spPr>
                  <a:xfrm>
                    <a:off x="1370663" y="410112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FEF187A9-1930-4697-BC2F-3C42A98FC1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06045" y="2318826"/>
                  <a:ext cx="1404000" cy="720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37CFE7E-2BB9-445D-8D38-7445781E86D3}"/>
                </a:ext>
              </a:extLst>
            </p:cNvPr>
            <p:cNvGrpSpPr/>
            <p:nvPr/>
          </p:nvGrpSpPr>
          <p:grpSpPr>
            <a:xfrm>
              <a:off x="966892" y="1588543"/>
              <a:ext cx="6188065" cy="369332"/>
              <a:chOff x="966892" y="1626643"/>
              <a:chExt cx="6188065" cy="369332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42363CE-8B26-4B65-9E48-A5AEAD3B480A}"/>
                  </a:ext>
                </a:extLst>
              </p:cNvPr>
              <p:cNvSpPr txBox="1"/>
              <p:nvPr/>
            </p:nvSpPr>
            <p:spPr>
              <a:xfrm>
                <a:off x="966892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90D2EFF-C2E2-4D0C-AE26-6213A9AB497F}"/>
                  </a:ext>
                </a:extLst>
              </p:cNvPr>
              <p:cNvSpPr txBox="1"/>
              <p:nvPr/>
            </p:nvSpPr>
            <p:spPr>
              <a:xfrm>
                <a:off x="4890830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6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FACA04D-9500-4B01-A7E6-12840C43CF31}"/>
                  </a:ext>
                </a:extLst>
              </p:cNvPr>
              <p:cNvSpPr txBox="1"/>
              <p:nvPr/>
            </p:nvSpPr>
            <p:spPr>
              <a:xfrm>
                <a:off x="2928861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5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0F58C845-ECA0-4616-991C-4BD74A76626B}"/>
                  </a:ext>
                </a:extLst>
              </p:cNvPr>
              <p:cNvSpPr txBox="1"/>
              <p:nvPr/>
            </p:nvSpPr>
            <p:spPr>
              <a:xfrm>
                <a:off x="6852800" y="1626643"/>
                <a:ext cx="3021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7</a:t>
                </a:r>
              </a:p>
            </p:txBody>
          </p:sp>
        </p:grp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0D6BA3DB-B14C-445C-852E-5354C5629DC0}"/>
                </a:ext>
              </a:extLst>
            </p:cNvPr>
            <p:cNvSpPr/>
            <p:nvPr/>
          </p:nvSpPr>
          <p:spPr>
            <a:xfrm rot="16200000">
              <a:off x="-622924" y="2077050"/>
              <a:ext cx="170297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Velocity-time graphs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CFEB5E-E981-4923-B1FF-2DF8D9CF3566}"/>
              </a:ext>
            </a:extLst>
          </p:cNvPr>
          <p:cNvGrpSpPr/>
          <p:nvPr/>
        </p:nvGrpSpPr>
        <p:grpSpPr>
          <a:xfrm>
            <a:off x="0" y="3159384"/>
            <a:ext cx="9143999" cy="2834616"/>
            <a:chOff x="0" y="3159384"/>
            <a:chExt cx="9143999" cy="2834616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0065C89-8B1A-49E6-9DEE-D9276690A00E}"/>
                </a:ext>
              </a:extLst>
            </p:cNvPr>
            <p:cNvSpPr/>
            <p:nvPr/>
          </p:nvSpPr>
          <p:spPr>
            <a:xfrm>
              <a:off x="0" y="3159384"/>
              <a:ext cx="9143999" cy="283461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C5226F1-B468-4AFE-8A98-559E7E752AE7}"/>
                </a:ext>
              </a:extLst>
            </p:cNvPr>
            <p:cNvGrpSpPr/>
            <p:nvPr/>
          </p:nvGrpSpPr>
          <p:grpSpPr>
            <a:xfrm>
              <a:off x="870098" y="3324817"/>
              <a:ext cx="7530446" cy="2567120"/>
              <a:chOff x="870098" y="3324817"/>
              <a:chExt cx="7530446" cy="2567120"/>
            </a:xfrm>
          </p:grpSpPr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C856ADFF-6768-4E0E-BEE8-24860CE34330}"/>
                  </a:ext>
                </a:extLst>
              </p:cNvPr>
              <p:cNvGrpSpPr/>
              <p:nvPr/>
            </p:nvGrpSpPr>
            <p:grpSpPr>
              <a:xfrm>
                <a:off x="6282322" y="3324817"/>
                <a:ext cx="2118222" cy="1192058"/>
                <a:chOff x="3385708" y="3957324"/>
                <a:chExt cx="2118222" cy="1192058"/>
              </a:xfrm>
            </p:grpSpPr>
            <p:grpSp>
              <p:nvGrpSpPr>
                <p:cNvPr id="221" name="Group 220">
                  <a:extLst>
                    <a:ext uri="{FF2B5EF4-FFF2-40B4-BE49-F238E27FC236}">
                      <a16:creationId xmlns:a16="http://schemas.microsoft.com/office/drawing/2014/main" id="{8B3175A8-8E9A-4C17-8EE7-426F230F026F}"/>
                    </a:ext>
                  </a:extLst>
                </p:cNvPr>
                <p:cNvGrpSpPr/>
                <p:nvPr/>
              </p:nvGrpSpPr>
              <p:grpSpPr>
                <a:xfrm>
                  <a:off x="3385708" y="395732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23" name="TextBox 222">
                    <a:extLst>
                      <a:ext uri="{FF2B5EF4-FFF2-40B4-BE49-F238E27FC236}">
                        <a16:creationId xmlns:a16="http://schemas.microsoft.com/office/drawing/2014/main" id="{0E4300DC-CD8F-4993-8529-580266CF3AE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24" name="Straight Connector 223">
                    <a:extLst>
                      <a:ext uri="{FF2B5EF4-FFF2-40B4-BE49-F238E27FC236}">
                        <a16:creationId xmlns:a16="http://schemas.microsoft.com/office/drawing/2014/main" id="{D8A42FEE-C347-46F6-9350-770A65F3572A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Straight Connector 224">
                    <a:extLst>
                      <a:ext uri="{FF2B5EF4-FFF2-40B4-BE49-F238E27FC236}">
                        <a16:creationId xmlns:a16="http://schemas.microsoft.com/office/drawing/2014/main" id="{59F4C0F2-780F-41B2-8E57-3363E6D87F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461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6" name="TextBox 225">
                    <a:extLst>
                      <a:ext uri="{FF2B5EF4-FFF2-40B4-BE49-F238E27FC236}">
                        <a16:creationId xmlns:a16="http://schemas.microsoft.com/office/drawing/2014/main" id="{FE4061A9-F9A2-4F43-99DC-8E966D0D68A4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D052CB2C-0375-401C-B3D5-7E7644E4B3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1930" y="4101340"/>
                  <a:ext cx="1872000" cy="360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0226931F-DB89-41C1-A76B-6F779061AAC8}"/>
                  </a:ext>
                </a:extLst>
              </p:cNvPr>
              <p:cNvGrpSpPr/>
              <p:nvPr/>
            </p:nvGrpSpPr>
            <p:grpSpPr>
              <a:xfrm>
                <a:off x="870098" y="3324817"/>
                <a:ext cx="2118222" cy="1192058"/>
                <a:chOff x="679595" y="3957324"/>
                <a:chExt cx="2118222" cy="1192058"/>
              </a:xfrm>
            </p:grpSpPr>
            <p:grpSp>
              <p:nvGrpSpPr>
                <p:cNvPr id="215" name="Group 214">
                  <a:extLst>
                    <a:ext uri="{FF2B5EF4-FFF2-40B4-BE49-F238E27FC236}">
                      <a16:creationId xmlns:a16="http://schemas.microsoft.com/office/drawing/2014/main" id="{8E77D28F-7B84-4FC9-98C1-4CD3D4DDE9DF}"/>
                    </a:ext>
                  </a:extLst>
                </p:cNvPr>
                <p:cNvGrpSpPr/>
                <p:nvPr/>
              </p:nvGrpSpPr>
              <p:grpSpPr>
                <a:xfrm>
                  <a:off x="679595" y="395732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F870A8F3-ADE4-46D0-98C3-AF91E7EE36E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18" name="Straight Connector 217">
                    <a:extLst>
                      <a:ext uri="{FF2B5EF4-FFF2-40B4-BE49-F238E27FC236}">
                        <a16:creationId xmlns:a16="http://schemas.microsoft.com/office/drawing/2014/main" id="{5572CF56-CDAB-4338-A5BD-66C9E58BE427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Straight Connector 218">
                    <a:extLst>
                      <a:ext uri="{FF2B5EF4-FFF2-40B4-BE49-F238E27FC236}">
                        <a16:creationId xmlns:a16="http://schemas.microsoft.com/office/drawing/2014/main" id="{3FC3A7F9-5A8D-4E48-85E4-54B4285AFF6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461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0" name="TextBox 219">
                    <a:extLst>
                      <a:ext uri="{FF2B5EF4-FFF2-40B4-BE49-F238E27FC236}">
                        <a16:creationId xmlns:a16="http://schemas.microsoft.com/office/drawing/2014/main" id="{4270402B-3018-40B5-8BDD-6DE9126C99E7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0944A692-59AD-440C-8488-8F2F180B4B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25816" y="4461340"/>
                  <a:ext cx="1872000" cy="360000"/>
                </a:xfrm>
                <a:prstGeom prst="line">
                  <a:avLst/>
                </a:prstGeom>
                <a:ln w="19050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0FCC8F73-876B-4E21-8D0F-55B002B1EB0E}"/>
                  </a:ext>
                </a:extLst>
              </p:cNvPr>
              <p:cNvGrpSpPr/>
              <p:nvPr/>
            </p:nvGrpSpPr>
            <p:grpSpPr>
              <a:xfrm>
                <a:off x="3576210" y="3324817"/>
                <a:ext cx="2118222" cy="1192058"/>
                <a:chOff x="3385707" y="3883904"/>
                <a:chExt cx="2118222" cy="1192058"/>
              </a:xfrm>
            </p:grpSpPr>
            <p:grpSp>
              <p:nvGrpSpPr>
                <p:cNvPr id="209" name="Group 208">
                  <a:extLst>
                    <a:ext uri="{FF2B5EF4-FFF2-40B4-BE49-F238E27FC236}">
                      <a16:creationId xmlns:a16="http://schemas.microsoft.com/office/drawing/2014/main" id="{B1B55A94-7B54-4112-873E-91331DB46CCA}"/>
                    </a:ext>
                  </a:extLst>
                </p:cNvPr>
                <p:cNvGrpSpPr/>
                <p:nvPr/>
              </p:nvGrpSpPr>
              <p:grpSpPr>
                <a:xfrm>
                  <a:off x="3385707" y="3883904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11" name="TextBox 210">
                    <a:extLst>
                      <a:ext uri="{FF2B5EF4-FFF2-40B4-BE49-F238E27FC236}">
                        <a16:creationId xmlns:a16="http://schemas.microsoft.com/office/drawing/2014/main" id="{ECD5C2AD-2247-4AB8-8614-35A8D4DA09B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12" name="Straight Connector 211">
                    <a:extLst>
                      <a:ext uri="{FF2B5EF4-FFF2-40B4-BE49-F238E27FC236}">
                        <a16:creationId xmlns:a16="http://schemas.microsoft.com/office/drawing/2014/main" id="{30C00E39-19C2-400C-B02D-A6BC7AEB1D8C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Straight Connector 212">
                    <a:extLst>
                      <a:ext uri="{FF2B5EF4-FFF2-40B4-BE49-F238E27FC236}">
                        <a16:creationId xmlns:a16="http://schemas.microsoft.com/office/drawing/2014/main" id="{E46B680C-56A4-49BA-A4DB-1109A1859D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4" name="TextBox 213">
                    <a:extLst>
                      <a:ext uri="{FF2B5EF4-FFF2-40B4-BE49-F238E27FC236}">
                        <a16:creationId xmlns:a16="http://schemas.microsoft.com/office/drawing/2014/main" id="{F642131D-B4DC-4C67-BDFD-0C4C3DE1BE12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210" name="Freeform: Shape 209">
                  <a:extLst>
                    <a:ext uri="{FF2B5EF4-FFF2-40B4-BE49-F238E27FC236}">
                      <a16:creationId xmlns:a16="http://schemas.microsoft.com/office/drawing/2014/main" id="{DA007B15-307C-401D-9370-B23972F8A680}"/>
                    </a:ext>
                  </a:extLst>
                </p:cNvPr>
                <p:cNvSpPr/>
                <p:nvPr/>
              </p:nvSpPr>
              <p:spPr>
                <a:xfrm>
                  <a:off x="3631929" y="3955920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C025F1EE-11D2-4683-8000-03FB7FDC482F}"/>
                  </a:ext>
                </a:extLst>
              </p:cNvPr>
              <p:cNvGrpSpPr/>
              <p:nvPr/>
            </p:nvGrpSpPr>
            <p:grpSpPr>
              <a:xfrm>
                <a:off x="3576210" y="4699879"/>
                <a:ext cx="2118223" cy="1192058"/>
                <a:chOff x="3385707" y="5335166"/>
                <a:chExt cx="2118223" cy="1192058"/>
              </a:xfrm>
            </p:grpSpPr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A8CBD939-52EA-48BF-AAF9-BB220C167ADE}"/>
                    </a:ext>
                  </a:extLst>
                </p:cNvPr>
                <p:cNvGrpSpPr/>
                <p:nvPr/>
              </p:nvGrpSpPr>
              <p:grpSpPr>
                <a:xfrm>
                  <a:off x="3385707" y="5335166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205" name="TextBox 204">
                    <a:extLst>
                      <a:ext uri="{FF2B5EF4-FFF2-40B4-BE49-F238E27FC236}">
                        <a16:creationId xmlns:a16="http://schemas.microsoft.com/office/drawing/2014/main" id="{9E2D9202-ACCE-4CF9-A51F-7F495EB49B1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06" name="Straight Connector 205">
                    <a:extLst>
                      <a:ext uri="{FF2B5EF4-FFF2-40B4-BE49-F238E27FC236}">
                        <a16:creationId xmlns:a16="http://schemas.microsoft.com/office/drawing/2014/main" id="{ADEC3AD4-9D8B-43C4-B6F4-E147154929CB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Connector 206">
                    <a:extLst>
                      <a:ext uri="{FF2B5EF4-FFF2-40B4-BE49-F238E27FC236}">
                        <a16:creationId xmlns:a16="http://schemas.microsoft.com/office/drawing/2014/main" id="{238F8352-F71D-4B37-8822-E1129FC0FA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8" name="TextBox 207">
                    <a:extLst>
                      <a:ext uri="{FF2B5EF4-FFF2-40B4-BE49-F238E27FC236}">
                        <a16:creationId xmlns:a16="http://schemas.microsoft.com/office/drawing/2014/main" id="{23E531DD-D20B-497B-8277-5F864B99C305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F38EA7F5-6460-4101-AB03-FE14F5D3B29A}"/>
                    </a:ext>
                  </a:extLst>
                </p:cNvPr>
                <p:cNvSpPr/>
                <p:nvPr/>
              </p:nvSpPr>
              <p:spPr>
                <a:xfrm rot="10800000">
                  <a:off x="3631930" y="5407181"/>
                  <a:ext cx="1872000" cy="936000"/>
                </a:xfrm>
                <a:custGeom>
                  <a:avLst/>
                  <a:gdLst>
                    <a:gd name="connsiteX0" fmla="*/ 0 w 1847850"/>
                    <a:gd name="connsiteY0" fmla="*/ 952500 h 952500"/>
                    <a:gd name="connsiteX1" fmla="*/ 847725 w 1847850"/>
                    <a:gd name="connsiteY1" fmla="*/ 752475 h 952500"/>
                    <a:gd name="connsiteX2" fmla="*/ 1847850 w 1847850"/>
                    <a:gd name="connsiteY2" fmla="*/ 0 h 95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7850" h="952500">
                      <a:moveTo>
                        <a:pt x="0" y="952500"/>
                      </a:moveTo>
                      <a:cubicBezTo>
                        <a:pt x="269875" y="931862"/>
                        <a:pt x="539750" y="911225"/>
                        <a:pt x="847725" y="752475"/>
                      </a:cubicBezTo>
                      <a:cubicBezTo>
                        <a:pt x="1155700" y="593725"/>
                        <a:pt x="1501775" y="296862"/>
                        <a:pt x="1847850" y="0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8E26247D-046E-4A36-B450-844DD5C4D5C3}"/>
                  </a:ext>
                </a:extLst>
              </p:cNvPr>
              <p:cNvGrpSpPr/>
              <p:nvPr/>
            </p:nvGrpSpPr>
            <p:grpSpPr>
              <a:xfrm>
                <a:off x="6282322" y="4699879"/>
                <a:ext cx="2118222" cy="1192058"/>
                <a:chOff x="6091819" y="5335166"/>
                <a:chExt cx="2118222" cy="1192058"/>
              </a:xfrm>
            </p:grpSpPr>
            <p:grpSp>
              <p:nvGrpSpPr>
                <p:cNvPr id="197" name="Group 196">
                  <a:extLst>
                    <a:ext uri="{FF2B5EF4-FFF2-40B4-BE49-F238E27FC236}">
                      <a16:creationId xmlns:a16="http://schemas.microsoft.com/office/drawing/2014/main" id="{934D48BD-7589-4839-8FBB-3350BB4D7050}"/>
                    </a:ext>
                  </a:extLst>
                </p:cNvPr>
                <p:cNvGrpSpPr/>
                <p:nvPr/>
              </p:nvGrpSpPr>
              <p:grpSpPr>
                <a:xfrm>
                  <a:off x="6091819" y="5335166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199" name="TextBox 198">
                    <a:extLst>
                      <a:ext uri="{FF2B5EF4-FFF2-40B4-BE49-F238E27FC236}">
                        <a16:creationId xmlns:a16="http://schemas.microsoft.com/office/drawing/2014/main" id="{B644A764-03C6-47F8-AE1E-67B03D17FFC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200" name="Straight Connector 199">
                    <a:extLst>
                      <a:ext uri="{FF2B5EF4-FFF2-40B4-BE49-F238E27FC236}">
                        <a16:creationId xmlns:a16="http://schemas.microsoft.com/office/drawing/2014/main" id="{5948A8AE-9DA9-40A5-B768-B2D6983F5D1E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>
                    <a:extLst>
                      <a:ext uri="{FF2B5EF4-FFF2-40B4-BE49-F238E27FC236}">
                        <a16:creationId xmlns:a16="http://schemas.microsoft.com/office/drawing/2014/main" id="{D0D8D13F-F06C-4B37-BF15-D2D320699D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4965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2" name="TextBox 201">
                    <a:extLst>
                      <a:ext uri="{FF2B5EF4-FFF2-40B4-BE49-F238E27FC236}">
                        <a16:creationId xmlns:a16="http://schemas.microsoft.com/office/drawing/2014/main" id="{6285E5D3-FBC6-4397-AD83-4243FC04A703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id="{131C8B62-0274-486D-8E8F-30D54B46BAEC}"/>
                    </a:ext>
                  </a:extLst>
                </p:cNvPr>
                <p:cNvSpPr/>
                <p:nvPr/>
              </p:nvSpPr>
              <p:spPr>
                <a:xfrm>
                  <a:off x="6338041" y="5407182"/>
                  <a:ext cx="1872000" cy="936000"/>
                </a:xfrm>
                <a:custGeom>
                  <a:avLst/>
                  <a:gdLst>
                    <a:gd name="connsiteX0" fmla="*/ 0 w 1854200"/>
                    <a:gd name="connsiteY0" fmla="*/ 1003306 h 1003306"/>
                    <a:gd name="connsiteX1" fmla="*/ 914400 w 1854200"/>
                    <a:gd name="connsiteY1" fmla="*/ 6 h 1003306"/>
                    <a:gd name="connsiteX2" fmla="*/ 1854200 w 1854200"/>
                    <a:gd name="connsiteY2" fmla="*/ 990606 h 1003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54200" h="1003306">
                      <a:moveTo>
                        <a:pt x="0" y="1003306"/>
                      </a:moveTo>
                      <a:cubicBezTo>
                        <a:pt x="302683" y="502714"/>
                        <a:pt x="605367" y="2123"/>
                        <a:pt x="914400" y="6"/>
                      </a:cubicBezTo>
                      <a:cubicBezTo>
                        <a:pt x="1223433" y="-2111"/>
                        <a:pt x="1538816" y="494247"/>
                        <a:pt x="1854200" y="990606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5F97C39B-F017-4B8E-B832-FADBAFAE5DA9}"/>
                  </a:ext>
                </a:extLst>
              </p:cNvPr>
              <p:cNvGrpSpPr/>
              <p:nvPr/>
            </p:nvGrpSpPr>
            <p:grpSpPr>
              <a:xfrm>
                <a:off x="870098" y="4699879"/>
                <a:ext cx="2118222" cy="1192058"/>
                <a:chOff x="679595" y="5335166"/>
                <a:chExt cx="2118222" cy="1192058"/>
              </a:xfrm>
            </p:grpSpPr>
            <p:grpSp>
              <p:nvGrpSpPr>
                <p:cNvPr id="191" name="Group 190">
                  <a:extLst>
                    <a:ext uri="{FF2B5EF4-FFF2-40B4-BE49-F238E27FC236}">
                      <a16:creationId xmlns:a16="http://schemas.microsoft.com/office/drawing/2014/main" id="{40DA3326-CEBB-468C-8693-E0CD29CE21C3}"/>
                    </a:ext>
                  </a:extLst>
                </p:cNvPr>
                <p:cNvGrpSpPr/>
                <p:nvPr/>
              </p:nvGrpSpPr>
              <p:grpSpPr>
                <a:xfrm>
                  <a:off x="679595" y="5335166"/>
                  <a:ext cx="2118222" cy="1192058"/>
                  <a:chOff x="679595" y="3957324"/>
                  <a:chExt cx="2118222" cy="1192058"/>
                </a:xfrm>
              </p:grpSpPr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DB07E115-C911-4AF5-B210-0140562E851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8705" y="4338214"/>
                    <a:ext cx="1008001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193" name="Straight Connector 192">
                    <a:extLst>
                      <a:ext uri="{FF2B5EF4-FFF2-40B4-BE49-F238E27FC236}">
                        <a16:creationId xmlns:a16="http://schemas.microsoft.com/office/drawing/2014/main" id="{C5FEF2C9-BDFA-40AD-95F7-4EA0A39AF5AB}"/>
                      </a:ext>
                    </a:extLst>
                  </p:cNvPr>
                  <p:cNvCxnSpPr/>
                  <p:nvPr/>
                </p:nvCxnSpPr>
                <p:spPr>
                  <a:xfrm>
                    <a:off x="925817" y="3957340"/>
                    <a:ext cx="0" cy="10080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227C4E29-6696-420E-AC46-8D7564F284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5817" y="3957340"/>
                    <a:ext cx="187200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6" name="TextBox 195">
                    <a:extLst>
                      <a:ext uri="{FF2B5EF4-FFF2-40B4-BE49-F238E27FC236}">
                        <a16:creationId xmlns:a16="http://schemas.microsoft.com/office/drawing/2014/main" id="{0895A2D1-DAB2-4B30-8764-90FDD5F5FAF7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483" y="4903161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883894D2-EAC8-4198-B0FA-534637F26A5A}"/>
                    </a:ext>
                  </a:extLst>
                </p:cNvPr>
                <p:cNvSpPr/>
                <p:nvPr/>
              </p:nvSpPr>
              <p:spPr>
                <a:xfrm flipV="1">
                  <a:off x="925817" y="5335182"/>
                  <a:ext cx="1872000" cy="936000"/>
                </a:xfrm>
                <a:custGeom>
                  <a:avLst/>
                  <a:gdLst>
                    <a:gd name="connsiteX0" fmla="*/ 0 w 1854200"/>
                    <a:gd name="connsiteY0" fmla="*/ 1003306 h 1003306"/>
                    <a:gd name="connsiteX1" fmla="*/ 914400 w 1854200"/>
                    <a:gd name="connsiteY1" fmla="*/ 6 h 1003306"/>
                    <a:gd name="connsiteX2" fmla="*/ 1854200 w 1854200"/>
                    <a:gd name="connsiteY2" fmla="*/ 990606 h 1003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54200" h="1003306">
                      <a:moveTo>
                        <a:pt x="0" y="1003306"/>
                      </a:moveTo>
                      <a:cubicBezTo>
                        <a:pt x="302683" y="502714"/>
                        <a:pt x="605367" y="2123"/>
                        <a:pt x="914400" y="6"/>
                      </a:cubicBezTo>
                      <a:cubicBezTo>
                        <a:pt x="1223433" y="-2111"/>
                        <a:pt x="1538816" y="494247"/>
                        <a:pt x="1854200" y="990606"/>
                      </a:cubicBezTo>
                    </a:path>
                  </a:pathLst>
                </a:custGeom>
                <a:noFill/>
                <a:ln w="19050">
                  <a:solidFill>
                    <a:srgbClr val="3737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402BCB-C3BB-4583-A73A-AE0BFABF605D}"/>
                </a:ext>
              </a:extLst>
            </p:cNvPr>
            <p:cNvGrpSpPr/>
            <p:nvPr/>
          </p:nvGrpSpPr>
          <p:grpSpPr>
            <a:xfrm>
              <a:off x="628223" y="3324818"/>
              <a:ext cx="5666157" cy="1710931"/>
              <a:chOff x="628223" y="3324818"/>
              <a:chExt cx="5666157" cy="1710931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80BCBB1F-C56D-460B-8CFD-D04080CC0746}"/>
                  </a:ext>
                </a:extLst>
              </p:cNvPr>
              <p:cNvGrpSpPr/>
              <p:nvPr/>
            </p:nvGrpSpPr>
            <p:grpSpPr>
              <a:xfrm>
                <a:off x="628223" y="3324818"/>
                <a:ext cx="5666157" cy="1710931"/>
                <a:chOff x="628223" y="3324818"/>
                <a:chExt cx="5666157" cy="1710931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C2DA2F9-8E5A-4262-B780-77D334F8B9BA}"/>
                    </a:ext>
                  </a:extLst>
                </p:cNvPr>
                <p:cNvSpPr txBox="1"/>
                <p:nvPr/>
              </p:nvSpPr>
              <p:spPr>
                <a:xfrm>
                  <a:off x="628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65FFC52-B642-4EF2-8B12-715B088F9D75}"/>
                    </a:ext>
                  </a:extLst>
                </p:cNvPr>
                <p:cNvSpPr txBox="1"/>
                <p:nvPr/>
              </p:nvSpPr>
              <p:spPr>
                <a:xfrm>
                  <a:off x="59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16F3826-D6EC-4684-9B0F-3FBD881DD922}"/>
                    </a:ext>
                  </a:extLst>
                </p:cNvPr>
                <p:cNvSpPr txBox="1"/>
                <p:nvPr/>
              </p:nvSpPr>
              <p:spPr>
                <a:xfrm>
                  <a:off x="3292223" y="3324818"/>
                  <a:ext cx="3021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B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213F1D2F-8403-408E-86BD-207687344FD2}"/>
                    </a:ext>
                  </a:extLst>
                </p:cNvPr>
                <p:cNvGrpSpPr/>
                <p:nvPr/>
              </p:nvGrpSpPr>
              <p:grpSpPr>
                <a:xfrm>
                  <a:off x="628223" y="4697195"/>
                  <a:ext cx="2966157" cy="338554"/>
                  <a:chOff x="510560" y="4606650"/>
                  <a:chExt cx="2966157" cy="338554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CB24E683-30B2-4DC8-8E00-3A187DAA1920}"/>
                      </a:ext>
                    </a:extLst>
                  </p:cNvPr>
                  <p:cNvSpPr txBox="1"/>
                  <p:nvPr/>
                </p:nvSpPr>
                <p:spPr>
                  <a:xfrm>
                    <a:off x="510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E5486C8E-CD3B-42C0-845D-AA4F88B172BD}"/>
                      </a:ext>
                    </a:extLst>
                  </p:cNvPr>
                  <p:cNvSpPr txBox="1"/>
                  <p:nvPr/>
                </p:nvSpPr>
                <p:spPr>
                  <a:xfrm>
                    <a:off x="3174560" y="4606650"/>
                    <a:ext cx="3021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E</a:t>
                    </a:r>
                  </a:p>
                </p:txBody>
              </p:sp>
            </p:grp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40DAA8F-29B7-43F8-A434-48DF1D462B50}"/>
                  </a:ext>
                </a:extLst>
              </p:cNvPr>
              <p:cNvSpPr txBox="1"/>
              <p:nvPr/>
            </p:nvSpPr>
            <p:spPr>
              <a:xfrm>
                <a:off x="5992223" y="4697195"/>
                <a:ext cx="3021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</a:p>
            </p:txBody>
          </p:sp>
        </p:grp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52D4921B-2A74-4F93-8B0D-5BDE206649A2}"/>
                </a:ext>
              </a:extLst>
            </p:cNvPr>
            <p:cNvSpPr/>
            <p:nvPr/>
          </p:nvSpPr>
          <p:spPr>
            <a:xfrm rot="16200000">
              <a:off x="-615296" y="4345860"/>
              <a:ext cx="169226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GB" sz="12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Displacement-time graphs</a:t>
              </a:r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C491B450-0DF3-4051-B87D-675E9FE73ED0}"/>
              </a:ext>
            </a:extLst>
          </p:cNvPr>
          <p:cNvSpPr/>
          <p:nvPr/>
        </p:nvSpPr>
        <p:spPr>
          <a:xfrm>
            <a:off x="901792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3D1A021F-0D31-4434-9979-D7A7D75D1F43}"/>
              </a:ext>
            </a:extLst>
          </p:cNvPr>
          <p:cNvSpPr/>
          <p:nvPr/>
        </p:nvSpPr>
        <p:spPr>
          <a:xfrm>
            <a:off x="3298214" y="3231876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C00000">
              <a:alpha val="20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AF5ECE7C-B73B-4C94-A6B2-BF6424D7EAD7}"/>
              </a:ext>
            </a:extLst>
          </p:cNvPr>
          <p:cNvSpPr/>
          <p:nvPr/>
        </p:nvSpPr>
        <p:spPr>
          <a:xfrm>
            <a:off x="2861240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13F26355-2A10-4659-AAC8-56DB3622540A}"/>
              </a:ext>
            </a:extLst>
          </p:cNvPr>
          <p:cNvSpPr/>
          <p:nvPr/>
        </p:nvSpPr>
        <p:spPr>
          <a:xfrm>
            <a:off x="3298214" y="4638314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600">
              <a:alpha val="20000"/>
            </a:srgbClr>
          </a:solidFill>
          <a:ln w="50800">
            <a:solidFill>
              <a:srgbClr val="007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B0ADD1A4-D8FB-4ACE-BEF5-1622CCD066F6}"/>
              </a:ext>
            </a:extLst>
          </p:cNvPr>
          <p:cNvSpPr/>
          <p:nvPr/>
        </p:nvSpPr>
        <p:spPr>
          <a:xfrm>
            <a:off x="4820688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A48EA13A-0DD6-476D-82AD-3F8A0530D2BA}"/>
              </a:ext>
            </a:extLst>
          </p:cNvPr>
          <p:cNvSpPr/>
          <p:nvPr/>
        </p:nvSpPr>
        <p:spPr>
          <a:xfrm>
            <a:off x="5992222" y="4638314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0070C0">
              <a:alpha val="20000"/>
            </a:srgbClr>
          </a:solidFill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73C08532-E371-4E34-9834-04069E685E9A}"/>
              </a:ext>
            </a:extLst>
          </p:cNvPr>
          <p:cNvSpPr/>
          <p:nvPr/>
        </p:nvSpPr>
        <p:spPr>
          <a:xfrm>
            <a:off x="6780135" y="1962871"/>
            <a:ext cx="1836000" cy="972000"/>
          </a:xfrm>
          <a:prstGeom prst="roundRect">
            <a:avLst>
              <a:gd name="adj" fmla="val 7614"/>
            </a:avLst>
          </a:prstGeom>
          <a:solidFill>
            <a:srgbClr val="FFC000">
              <a:alpha val="20000"/>
            </a:srgb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79FAF1C2-65B3-4B59-8D6B-9DD59E4D1D58}"/>
              </a:ext>
            </a:extLst>
          </p:cNvPr>
          <p:cNvSpPr/>
          <p:nvPr/>
        </p:nvSpPr>
        <p:spPr>
          <a:xfrm>
            <a:off x="608127" y="4638314"/>
            <a:ext cx="2448000" cy="1296000"/>
          </a:xfrm>
          <a:prstGeom prst="roundRect">
            <a:avLst>
              <a:gd name="adj" fmla="val 7614"/>
            </a:avLst>
          </a:prstGeom>
          <a:solidFill>
            <a:srgbClr val="FFC000">
              <a:alpha val="20000"/>
            </a:srgb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A5399159-766B-4B40-94FC-63C0C257AF7A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35050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Speeding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cars are travelling on a long straight road.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first, the blue car is travelling faster than the red car.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1D5EE6-FDC9-4108-BE91-95F051845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870" y="3225801"/>
            <a:ext cx="4497093" cy="269550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FC1E67C5-0591-42ED-BF7A-949212CE0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5258" y="1702177"/>
            <a:ext cx="5428319" cy="800069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8C0A67E3-D327-4D7E-8A6B-25082E478844}"/>
              </a:ext>
            </a:extLst>
          </p:cNvPr>
          <p:cNvSpPr/>
          <p:nvPr/>
        </p:nvSpPr>
        <p:spPr>
          <a:xfrm>
            <a:off x="426837" y="2748434"/>
            <a:ext cx="8285163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velocity-time graph shows the motion of the two cars.</a:t>
            </a:r>
          </a:p>
        </p:txBody>
      </p:sp>
    </p:spTree>
    <p:extLst>
      <p:ext uri="{BB962C8B-B14F-4D97-AF65-F5344CB8AC3E}">
        <p14:creationId xmlns:p14="http://schemas.microsoft.com/office/powerpoint/2010/main" val="11735006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F67981F-9F6E-4299-BF3C-87D427DD2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7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1999" y="864000"/>
            <a:ext cx="4654791" cy="90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marR="0" lvl="0" indent="-3635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At what time do the cars have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same acceleration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a point between W and X.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X.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2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a point between X and 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2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Y.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01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2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a point between Y and Z.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3728E6D-7399-4666-8FE5-F1E1E3C57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790" y="864000"/>
            <a:ext cx="3543612" cy="2124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E6371F1-9272-4015-AB35-673D9854F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340" y="1843386"/>
            <a:ext cx="3866110" cy="56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42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6"/>
            <a:ext cx="8285163" cy="839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Later on, the red car has the bigger velocity than the blue car.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7208BCA-47F6-43D3-9CB0-32029C44CA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36" y="3125460"/>
            <a:ext cx="4784328" cy="2869414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D15D1A-4EF9-47C1-B614-E19B26D514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5258" y="1523608"/>
            <a:ext cx="5428319" cy="80006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FB220F2-7331-4A65-A2FA-2F490581767B}"/>
              </a:ext>
            </a:extLst>
          </p:cNvPr>
          <p:cNvSpPr/>
          <p:nvPr/>
        </p:nvSpPr>
        <p:spPr>
          <a:xfrm>
            <a:off x="426837" y="2748434"/>
            <a:ext cx="8285163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velocity-time graph shows what happens next.</a:t>
            </a:r>
          </a:p>
        </p:txBody>
      </p:sp>
    </p:spTree>
    <p:extLst>
      <p:ext uri="{BB962C8B-B14F-4D97-AF65-F5344CB8AC3E}">
        <p14:creationId xmlns:p14="http://schemas.microsoft.com/office/powerpoint/2010/main" val="4072008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4038399" cy="133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marR="0" lvl="0" indent="-3635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When does the blue car have a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greater acceleration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 the red car?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times W and X.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times Y and Z.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times X and Y.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time Z only.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AEED8B4-F33B-4194-8F37-28AFBE508B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305" y="864000"/>
            <a:ext cx="4697052" cy="2664000"/>
          </a:xfrm>
          <a:prstGeom prst="rect">
            <a:avLst/>
          </a:prstGeom>
          <a:noFill/>
        </p:spPr>
      </p:pic>
      <p:sp>
        <p:nvSpPr>
          <p:cNvPr id="39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4211F787-6925-4B64-A72F-CD138C72AB6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184A02D7-1D09-4B48-B675-0483225AA3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085" y="2196000"/>
            <a:ext cx="3600000" cy="53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687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Are we there yet?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1"/>
            <a:ext cx="8285163" cy="1243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change in displacement of an object between two times,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equal to the area under a velocity-time graph between those times.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BBE3EA1-B44C-4448-8239-3BCCDC11F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778396"/>
            <a:ext cx="4057326" cy="1537402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CB025428-F16D-4FBA-BC25-D1FD0F1DF7B2}"/>
              </a:ext>
            </a:extLst>
          </p:cNvPr>
          <p:cNvGrpSpPr/>
          <p:nvPr/>
        </p:nvGrpSpPr>
        <p:grpSpPr>
          <a:xfrm>
            <a:off x="250613" y="2062055"/>
            <a:ext cx="4597824" cy="2880241"/>
            <a:chOff x="250613" y="2062055"/>
            <a:chExt cx="4597824" cy="288024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A96CC0A-F86D-4655-A699-4672FAC9574C}"/>
                </a:ext>
              </a:extLst>
            </p:cNvPr>
            <p:cNvGrpSpPr/>
            <p:nvPr/>
          </p:nvGrpSpPr>
          <p:grpSpPr>
            <a:xfrm>
              <a:off x="528437" y="2062296"/>
              <a:ext cx="4320000" cy="2880000"/>
              <a:chOff x="528437" y="2062296"/>
              <a:chExt cx="4320000" cy="2880000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90402C59-04B9-4FAC-9E06-CEFCA7254E32}"/>
                  </a:ext>
                </a:extLst>
              </p:cNvPr>
              <p:cNvGrpSpPr/>
              <p:nvPr/>
            </p:nvGrpSpPr>
            <p:grpSpPr>
              <a:xfrm>
                <a:off x="528437" y="2062296"/>
                <a:ext cx="4320000" cy="2880000"/>
                <a:chOff x="3949700" y="3816350"/>
                <a:chExt cx="4320000" cy="2880000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C5C9B487-43CD-418F-895C-871C14171E8F}"/>
                    </a:ext>
                  </a:extLst>
                </p:cNvPr>
                <p:cNvCxnSpPr/>
                <p:nvPr/>
              </p:nvCxnSpPr>
              <p:spPr>
                <a:xfrm>
                  <a:off x="3949700" y="5256350"/>
                  <a:ext cx="4320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1185DC7C-1C62-480E-A5A8-9DC9C87258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49700" y="3816350"/>
                  <a:ext cx="0" cy="288000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204843A-1201-4363-97E9-29ED93190739}"/>
                  </a:ext>
                </a:extLst>
              </p:cNvPr>
              <p:cNvGrpSpPr/>
              <p:nvPr/>
            </p:nvGrpSpPr>
            <p:grpSpPr>
              <a:xfrm>
                <a:off x="528437" y="2778396"/>
                <a:ext cx="3269530" cy="1452563"/>
                <a:chOff x="528437" y="2778396"/>
                <a:chExt cx="3269530" cy="1452563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22A9347E-62E3-4D93-9884-112C8048E845}"/>
                    </a:ext>
                  </a:extLst>
                </p:cNvPr>
                <p:cNvCxnSpPr/>
                <p:nvPr/>
              </p:nvCxnSpPr>
              <p:spPr>
                <a:xfrm>
                  <a:off x="528437" y="2778396"/>
                  <a:ext cx="1440000" cy="0"/>
                </a:xfrm>
                <a:prstGeom prst="line">
                  <a:avLst/>
                </a:prstGeom>
                <a:ln w="25400" cap="rnd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14695B7-B692-4FD9-8AB4-86F43FDB98AF}"/>
                    </a:ext>
                  </a:extLst>
                </p:cNvPr>
                <p:cNvCxnSpPr/>
                <p:nvPr/>
              </p:nvCxnSpPr>
              <p:spPr>
                <a:xfrm>
                  <a:off x="3077967" y="4230959"/>
                  <a:ext cx="720000" cy="0"/>
                </a:xfrm>
                <a:prstGeom prst="line">
                  <a:avLst/>
                </a:prstGeom>
                <a:ln w="25400" cap="rnd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54F8D9BE-603B-4EAF-AE8C-1673B178A798}"/>
                    </a:ext>
                  </a:extLst>
                </p:cNvPr>
                <p:cNvSpPr/>
                <p:nvPr/>
              </p:nvSpPr>
              <p:spPr>
                <a:xfrm>
                  <a:off x="1970089" y="2781300"/>
                  <a:ext cx="1104900" cy="1447800"/>
                </a:xfrm>
                <a:custGeom>
                  <a:avLst/>
                  <a:gdLst>
                    <a:gd name="connsiteX0" fmla="*/ 0 w 1104900"/>
                    <a:gd name="connsiteY0" fmla="*/ 0 h 1447800"/>
                    <a:gd name="connsiteX1" fmla="*/ 304800 w 1104900"/>
                    <a:gd name="connsiteY1" fmla="*/ 254000 h 1447800"/>
                    <a:gd name="connsiteX2" fmla="*/ 558800 w 1104900"/>
                    <a:gd name="connsiteY2" fmla="*/ 723900 h 1447800"/>
                    <a:gd name="connsiteX3" fmla="*/ 825500 w 1104900"/>
                    <a:gd name="connsiteY3" fmla="*/ 1231900 h 1447800"/>
                    <a:gd name="connsiteX4" fmla="*/ 1104900 w 1104900"/>
                    <a:gd name="connsiteY4" fmla="*/ 1447800 h 1447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4900" h="1447800">
                      <a:moveTo>
                        <a:pt x="0" y="0"/>
                      </a:moveTo>
                      <a:cubicBezTo>
                        <a:pt x="105833" y="66675"/>
                        <a:pt x="211667" y="133350"/>
                        <a:pt x="304800" y="254000"/>
                      </a:cubicBezTo>
                      <a:cubicBezTo>
                        <a:pt x="397933" y="374650"/>
                        <a:pt x="472017" y="560917"/>
                        <a:pt x="558800" y="723900"/>
                      </a:cubicBezTo>
                      <a:cubicBezTo>
                        <a:pt x="645583" y="886883"/>
                        <a:pt x="734483" y="1111250"/>
                        <a:pt x="825500" y="1231900"/>
                      </a:cubicBezTo>
                      <a:cubicBezTo>
                        <a:pt x="916517" y="1352550"/>
                        <a:pt x="1010708" y="1400175"/>
                        <a:pt x="1104900" y="1447800"/>
                      </a:cubicBezTo>
                    </a:path>
                  </a:pathLst>
                </a:custGeom>
                <a:noFill/>
                <a:ln w="25400" cap="rnd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72A21B7-82D6-4841-B2CB-9136E8020073}"/>
                </a:ext>
              </a:extLst>
            </p:cNvPr>
            <p:cNvSpPr txBox="1"/>
            <p:nvPr/>
          </p:nvSpPr>
          <p:spPr>
            <a:xfrm rot="16200000">
              <a:off x="-294361" y="2607029"/>
              <a:ext cx="13669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Velocity / m/s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AC05431-E29E-4748-9766-3B7F4133F107}"/>
                </a:ext>
              </a:extLst>
            </p:cNvPr>
            <p:cNvSpPr txBox="1"/>
            <p:nvPr/>
          </p:nvSpPr>
          <p:spPr>
            <a:xfrm>
              <a:off x="250613" y="3386197"/>
              <a:ext cx="2640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DCBDED6-F4B8-4C6A-AF5E-60DC2A1D9A1F}"/>
                </a:ext>
              </a:extLst>
            </p:cNvPr>
            <p:cNvSpPr txBox="1"/>
            <p:nvPr/>
          </p:nvSpPr>
          <p:spPr>
            <a:xfrm>
              <a:off x="3481490" y="3502296"/>
              <a:ext cx="13669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Time / s</a:t>
              </a:r>
            </a:p>
          </p:txBody>
        </p: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DD26715-D5F9-4443-BEDD-194CA10FB5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088" y="2768459"/>
            <a:ext cx="1908213" cy="743776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8B1C86DF-EF43-448E-A65D-ACA70C07B3F2}"/>
              </a:ext>
            </a:extLst>
          </p:cNvPr>
          <p:cNvSpPr txBox="1"/>
          <p:nvPr/>
        </p:nvSpPr>
        <p:spPr>
          <a:xfrm>
            <a:off x="673935" y="2940783"/>
            <a:ext cx="128567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latin typeface="Verdana" panose="020B0604030504040204" pitchFamily="34" charset="0"/>
                <a:ea typeface="Verdana" panose="020B0604030504040204" pitchFamily="34" charset="0"/>
              </a:rPr>
              <a:t>Displacement to the right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8AE9405D-8D25-4516-BBB9-CFEDD21B43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0395" y="3498383"/>
            <a:ext cx="1188823" cy="755970"/>
          </a:xfrm>
          <a:prstGeom prst="rect">
            <a:avLst/>
          </a:prstGeom>
          <a:ln>
            <a:noFill/>
          </a:ln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BA17E7C8-0DE3-4F4E-BD3C-E8E1410CD762}"/>
              </a:ext>
            </a:extLst>
          </p:cNvPr>
          <p:cNvSpPr txBox="1"/>
          <p:nvPr/>
        </p:nvSpPr>
        <p:spPr>
          <a:xfrm>
            <a:off x="2851184" y="3631352"/>
            <a:ext cx="118882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latin typeface="Verdana" panose="020B0604030504040204" pitchFamily="34" charset="0"/>
                <a:ea typeface="Verdana" panose="020B0604030504040204" pitchFamily="34" charset="0"/>
              </a:rPr>
              <a:t>Displacement to the left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9305277-B116-49EF-A298-A864B2FEB19E}"/>
              </a:ext>
            </a:extLst>
          </p:cNvPr>
          <p:cNvSpPr/>
          <p:nvPr/>
        </p:nvSpPr>
        <p:spPr>
          <a:xfrm>
            <a:off x="5478743" y="3281510"/>
            <a:ext cx="1481619" cy="486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028EE457-AADA-4A41-B793-674D94278C51}"/>
              </a:ext>
            </a:extLst>
          </p:cNvPr>
          <p:cNvSpPr/>
          <p:nvPr/>
        </p:nvSpPr>
        <p:spPr>
          <a:xfrm>
            <a:off x="5676900" y="2495550"/>
            <a:ext cx="2952426" cy="28284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row: Right 88">
            <a:extLst>
              <a:ext uri="{FF2B5EF4-FFF2-40B4-BE49-F238E27FC236}">
                <a16:creationId xmlns:a16="http://schemas.microsoft.com/office/drawing/2014/main" id="{A983FB80-06D1-4CDB-9C89-4C840C4C229D}"/>
              </a:ext>
            </a:extLst>
          </p:cNvPr>
          <p:cNvSpPr/>
          <p:nvPr/>
        </p:nvSpPr>
        <p:spPr>
          <a:xfrm rot="10800000">
            <a:off x="6735380" y="4313228"/>
            <a:ext cx="1893946" cy="282846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02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7" grpId="0" animBg="1"/>
      <p:bldP spid="88" grpId="0" animBg="1"/>
      <p:bldP spid="8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6DF97B4-4FE4-4EA3-9EFF-99DF67F78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Are we there yet?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3138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1.</a:t>
            </a:r>
            <a:r>
              <a:rPr lang="en-US" dirty="0"/>
              <a:t>	Which graph shows the greatest displacement from the starting point?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7200" y="2011997"/>
            <a:ext cx="8285163" cy="378393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457200" y="3493291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4577703" y="3493291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457200" y="5408984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 Placeholder 17"/>
          <p:cNvSpPr txBox="1">
            <a:spLocks/>
          </p:cNvSpPr>
          <p:nvPr/>
        </p:nvSpPr>
        <p:spPr>
          <a:xfrm>
            <a:off x="4577703" y="5408984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9B0C42-FBC7-40B3-A121-4715F25657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673" y="2126848"/>
            <a:ext cx="2510795" cy="18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37F6DA-5E56-4FC1-AE0B-95D119FB1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3415" y="2126848"/>
            <a:ext cx="2510794" cy="18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D9CA8D-4887-4244-A8F9-6616558B5C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5674" y="4118646"/>
            <a:ext cx="2510794" cy="18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442466-7AA6-43A6-9658-AD4B28B381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3415" y="4114800"/>
            <a:ext cx="251079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6"/>
            <a:ext cx="8285163" cy="1286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train is travelling along a straight track.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Initially, the train is moving to the right.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A061F0-9B93-438D-8029-736946F4C4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126" y="3048589"/>
            <a:ext cx="5423748" cy="308508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8075ACD-B0A1-415C-AB5B-4B047D85D6A4}"/>
              </a:ext>
            </a:extLst>
          </p:cNvPr>
          <p:cNvSpPr/>
          <p:nvPr/>
        </p:nvSpPr>
        <p:spPr>
          <a:xfrm>
            <a:off x="432000" y="2512797"/>
            <a:ext cx="8138976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graph shows the velocity of the train at different times.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89D87C-666C-440D-9A65-F50EDFE69F2C}"/>
              </a:ext>
            </a:extLst>
          </p:cNvPr>
          <p:cNvGrpSpPr/>
          <p:nvPr/>
        </p:nvGrpSpPr>
        <p:grpSpPr>
          <a:xfrm>
            <a:off x="453473" y="1785314"/>
            <a:ext cx="8208000" cy="514879"/>
            <a:chOff x="453473" y="1785314"/>
            <a:chExt cx="8208000" cy="51487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676D904-472C-40B7-8854-F95E48591B6E}"/>
                </a:ext>
              </a:extLst>
            </p:cNvPr>
            <p:cNvGrpSpPr/>
            <p:nvPr/>
          </p:nvGrpSpPr>
          <p:grpSpPr>
            <a:xfrm>
              <a:off x="466434" y="1785314"/>
              <a:ext cx="8172000" cy="514879"/>
              <a:chOff x="466434" y="1785314"/>
              <a:chExt cx="8172000" cy="514879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3856352F-4265-41E8-BC5D-AA0DE606CAEF}"/>
                  </a:ext>
                </a:extLst>
              </p:cNvPr>
              <p:cNvGrpSpPr/>
              <p:nvPr/>
            </p:nvGrpSpPr>
            <p:grpSpPr>
              <a:xfrm>
                <a:off x="468000" y="1785314"/>
                <a:ext cx="5321783" cy="514879"/>
                <a:chOff x="468000" y="1785314"/>
                <a:chExt cx="5321783" cy="514879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FFB782EC-D060-4258-AFFA-E0A545C4EF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8000" y="1785314"/>
                  <a:ext cx="5321783" cy="514879"/>
                </a:xfrm>
                <a:prstGeom prst="rect">
                  <a:avLst/>
                </a:prstGeom>
              </p:spPr>
            </p:pic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0B33A249-A439-481E-92E9-65489FC8A00E}"/>
                    </a:ext>
                  </a:extLst>
                </p:cNvPr>
                <p:cNvSpPr/>
                <p:nvPr/>
              </p:nvSpPr>
              <p:spPr>
                <a:xfrm>
                  <a:off x="4029075" y="2067294"/>
                  <a:ext cx="36000" cy="720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C4964CD-096F-4B10-88DF-FDE722BE9110}"/>
                  </a:ext>
                </a:extLst>
              </p:cNvPr>
              <p:cNvCxnSpPr/>
              <p:nvPr/>
            </p:nvCxnSpPr>
            <p:spPr>
              <a:xfrm>
                <a:off x="466434" y="2247800"/>
                <a:ext cx="8172000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54BBF68-0BF7-4F12-A556-B3BBB45999EC}"/>
                </a:ext>
              </a:extLst>
            </p:cNvPr>
            <p:cNvCxnSpPr/>
            <p:nvPr/>
          </p:nvCxnSpPr>
          <p:spPr>
            <a:xfrm flipV="1">
              <a:off x="453473" y="2274577"/>
              <a:ext cx="8208000" cy="0"/>
            </a:xfrm>
            <a:prstGeom prst="line">
              <a:avLst/>
            </a:prstGeom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FD8651A-95D9-4A05-AE2D-E190B48F8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96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we there yet?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171213" cy="903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2.</a:t>
            </a:r>
            <a:r>
              <a:rPr lang="en-US" dirty="0"/>
              <a:t>	This velocity-time graph shows how two cars are moving.</a:t>
            </a:r>
          </a:p>
          <a:p>
            <a:pPr marL="355600" lvl="0" indent="-355600">
              <a:defRPr/>
            </a:pPr>
            <a:r>
              <a:rPr lang="en-US" dirty="0"/>
              <a:t>	At which point does the red car overtake the blue car?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61ED607-18E2-40E5-8261-BB232D9B67BA}"/>
              </a:ext>
            </a:extLst>
          </p:cNvPr>
          <p:cNvGrpSpPr/>
          <p:nvPr/>
        </p:nvGrpSpPr>
        <p:grpSpPr>
          <a:xfrm>
            <a:off x="2369694" y="1828826"/>
            <a:ext cx="4686722" cy="3388667"/>
            <a:chOff x="4793825" y="2193985"/>
            <a:chExt cx="4686722" cy="338866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0E1D65F-FD0F-4623-9D32-22CB5268585E}"/>
                </a:ext>
              </a:extLst>
            </p:cNvPr>
            <p:cNvGrpSpPr/>
            <p:nvPr/>
          </p:nvGrpSpPr>
          <p:grpSpPr>
            <a:xfrm>
              <a:off x="4793825" y="2193985"/>
              <a:ext cx="4686722" cy="3388667"/>
              <a:chOff x="4793825" y="2193985"/>
              <a:chExt cx="4686722" cy="3388667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B3D9CC2-256C-4794-BA01-F5A0AAED2D6A}"/>
                  </a:ext>
                </a:extLst>
              </p:cNvPr>
              <p:cNvGrpSpPr/>
              <p:nvPr/>
            </p:nvGrpSpPr>
            <p:grpSpPr>
              <a:xfrm>
                <a:off x="4793825" y="2193985"/>
                <a:ext cx="4686722" cy="3388667"/>
                <a:chOff x="4793825" y="2193985"/>
                <a:chExt cx="4686722" cy="3388667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550EE3C8-7F7F-468B-A7A0-E9352261A1D8}"/>
                    </a:ext>
                  </a:extLst>
                </p:cNvPr>
                <p:cNvGrpSpPr/>
                <p:nvPr/>
              </p:nvGrpSpPr>
              <p:grpSpPr>
                <a:xfrm>
                  <a:off x="4793825" y="2193985"/>
                  <a:ext cx="4686722" cy="3388667"/>
                  <a:chOff x="4483102" y="999169"/>
                  <a:chExt cx="4686722" cy="3388667"/>
                </a:xfrm>
              </p:grpSpPr>
              <p:grpSp>
                <p:nvGrpSpPr>
                  <p:cNvPr id="57" name="Group 56">
                    <a:extLst>
                      <a:ext uri="{FF2B5EF4-FFF2-40B4-BE49-F238E27FC236}">
                        <a16:creationId xmlns:a16="http://schemas.microsoft.com/office/drawing/2014/main" id="{8DBD700A-C7B0-4C03-BF6A-4B5F2168F10A}"/>
                      </a:ext>
                    </a:extLst>
                  </p:cNvPr>
                  <p:cNvGrpSpPr/>
                  <p:nvPr/>
                </p:nvGrpSpPr>
                <p:grpSpPr>
                  <a:xfrm>
                    <a:off x="4483102" y="999169"/>
                    <a:ext cx="4686722" cy="3388667"/>
                    <a:chOff x="161715" y="3142295"/>
                    <a:chExt cx="4686722" cy="3388667"/>
                  </a:xfrm>
                </p:grpSpPr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BDD316F1-5C86-4541-9229-45CCB435F1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8437" y="3156696"/>
                      <a:ext cx="4320000" cy="2700000"/>
                      <a:chOff x="3949700" y="4910750"/>
                      <a:chExt cx="4320000" cy="2700000"/>
                    </a:xfrm>
                  </p:grpSpPr>
                  <p:cxnSp>
                    <p:nvCxnSpPr>
                      <p:cNvPr id="63" name="Straight Connector 62">
                        <a:extLst>
                          <a:ext uri="{FF2B5EF4-FFF2-40B4-BE49-F238E27FC236}">
                            <a16:creationId xmlns:a16="http://schemas.microsoft.com/office/drawing/2014/main" id="{437146D2-03D8-4619-880E-57009E372FB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3949700" y="7610750"/>
                        <a:ext cx="432000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>
                        <a:extLst>
                          <a:ext uri="{FF2B5EF4-FFF2-40B4-BE49-F238E27FC236}">
                            <a16:creationId xmlns:a16="http://schemas.microsoft.com/office/drawing/2014/main" id="{00A67DA5-C723-482F-A138-95E8B98D44D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949700" y="4910750"/>
                        <a:ext cx="0" cy="270000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60" name="TextBox 59">
                      <a:extLst>
                        <a:ext uri="{FF2B5EF4-FFF2-40B4-BE49-F238E27FC236}">
                          <a16:creationId xmlns:a16="http://schemas.microsoft.com/office/drawing/2014/main" id="{B1A8DCB7-134A-4A5E-9CB2-FB85CEF4612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-390827" y="3694837"/>
                      <a:ext cx="138208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Velocity / m/s</a:t>
                      </a:r>
                    </a:p>
                  </p:txBody>
                </p:sp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4826C9DF-F7BE-4A06-B288-E04F2BE12FB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0613" y="5732522"/>
                      <a:ext cx="26405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p:txBody>
                </p:sp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8B5C5255-2936-40D3-8E78-C4B00A7F66B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971841" y="6253963"/>
                      <a:ext cx="87658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GB" sz="12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Time / s</a:t>
                      </a:r>
                    </a:p>
                  </p:txBody>
                </p:sp>
              </p:grp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74FE63AC-4C6A-4B69-8BE7-D8F7C87B8E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37651" y="1223920"/>
                    <a:ext cx="3960000" cy="2484000"/>
                  </a:xfrm>
                  <a:prstGeom prst="line">
                    <a:avLst/>
                  </a:prstGeom>
                  <a:ln w="254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FFCA79C6-951D-40D2-AA89-2FCAC9C006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59724" y="3090766"/>
                  <a:ext cx="3960000" cy="1"/>
                </a:xfrm>
                <a:prstGeom prst="line">
                  <a:avLst/>
                </a:prstGeom>
                <a:ln w="254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2F89138B-EC04-4F62-9B92-B98DEBED558F}"/>
                  </a:ext>
                </a:extLst>
              </p:cNvPr>
              <p:cNvCxnSpPr/>
              <p:nvPr/>
            </p:nvCxnSpPr>
            <p:spPr>
              <a:xfrm>
                <a:off x="6224016" y="2445446"/>
                <a:ext cx="0" cy="252000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E1A34D4C-1ED4-4CB1-B3E4-B6318AD5DC79}"/>
                  </a:ext>
                </a:extLst>
              </p:cNvPr>
              <p:cNvCxnSpPr/>
              <p:nvPr/>
            </p:nvCxnSpPr>
            <p:spPr>
              <a:xfrm>
                <a:off x="7290190" y="2445446"/>
                <a:ext cx="0" cy="252000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0AE69AB0-C73C-43D4-9D29-4747F3BF1F0F}"/>
                  </a:ext>
                </a:extLst>
              </p:cNvPr>
              <p:cNvCxnSpPr/>
              <p:nvPr/>
            </p:nvCxnSpPr>
            <p:spPr>
              <a:xfrm>
                <a:off x="9108722" y="2445446"/>
                <a:ext cx="0" cy="252000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19E5875-EDC8-4A3D-A61E-A4956D6CB18A}"/>
                </a:ext>
              </a:extLst>
            </p:cNvPr>
            <p:cNvSpPr txBox="1"/>
            <p:nvPr/>
          </p:nvSpPr>
          <p:spPr>
            <a:xfrm>
              <a:off x="6027478" y="4951386"/>
              <a:ext cx="405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BAE092F-C506-41CF-B528-F6BE97FA6418}"/>
                </a:ext>
              </a:extLst>
            </p:cNvPr>
            <p:cNvSpPr txBox="1"/>
            <p:nvPr/>
          </p:nvSpPr>
          <p:spPr>
            <a:xfrm>
              <a:off x="7087551" y="4951386"/>
              <a:ext cx="405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4577211-49A3-471F-983E-2FF6EE45E47A}"/>
                </a:ext>
              </a:extLst>
            </p:cNvPr>
            <p:cNvSpPr txBox="1"/>
            <p:nvPr/>
          </p:nvSpPr>
          <p:spPr>
            <a:xfrm>
              <a:off x="8906083" y="4951386"/>
              <a:ext cx="405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0CBFFB4-C93D-4553-92D7-867511023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010" y="5619263"/>
            <a:ext cx="8449788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9376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we there yet?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1"/>
            <a:ext cx="8285163" cy="159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marR="0" lvl="0" indent="-35560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 trolley is released from this position.</a:t>
            </a:r>
          </a:p>
          <a:p>
            <a:pPr marL="355600" lvl="0" indent="-355600">
              <a:spcBef>
                <a:spcPts val="0"/>
              </a:spcBef>
              <a:defRPr/>
            </a:pPr>
            <a:r>
              <a:rPr lang="en-US" dirty="0"/>
              <a:t>	The velocity-time graph shows how it </a:t>
            </a:r>
          </a:p>
          <a:p>
            <a:pPr marL="355600" lvl="0" indent="-355600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/>
              <a:t>	is pulled forwards and backwards by the springs.</a:t>
            </a:r>
          </a:p>
          <a:p>
            <a:pPr marL="355600" lvl="0" indent="-355600">
              <a:spcBef>
                <a:spcPts val="0"/>
              </a:spcBef>
              <a:defRPr/>
            </a:pPr>
            <a:r>
              <a:rPr lang="en-US" dirty="0"/>
              <a:t>	When does the trolley </a:t>
            </a:r>
            <a:r>
              <a:rPr lang="en-US" b="1" dirty="0"/>
              <a:t>first</a:t>
            </a:r>
            <a:r>
              <a:rPr lang="en-US" dirty="0"/>
              <a:t> get back to where it started?</a:t>
            </a:r>
          </a:p>
          <a:p>
            <a:pPr marL="355600" marR="0" lvl="0" indent="-3556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A7AC5F-FCC3-4822-B5F3-AC85EA18B9DC}"/>
              </a:ext>
            </a:extLst>
          </p:cNvPr>
          <p:cNvGrpSpPr/>
          <p:nvPr/>
        </p:nvGrpSpPr>
        <p:grpSpPr>
          <a:xfrm>
            <a:off x="2214445" y="2551144"/>
            <a:ext cx="4715109" cy="3126733"/>
            <a:chOff x="2141094" y="1865633"/>
            <a:chExt cx="4715109" cy="312673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3AC05B9-B3EF-402B-8B3B-01140BE876E7}"/>
                </a:ext>
              </a:extLst>
            </p:cNvPr>
            <p:cNvGrpSpPr/>
            <p:nvPr/>
          </p:nvGrpSpPr>
          <p:grpSpPr>
            <a:xfrm>
              <a:off x="2141094" y="1865633"/>
              <a:ext cx="4701354" cy="3126733"/>
              <a:chOff x="2369694" y="1828826"/>
              <a:chExt cx="4701354" cy="312673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086EF19-CAFE-4D2C-9ED2-C1F0CF50324D}"/>
                  </a:ext>
                </a:extLst>
              </p:cNvPr>
              <p:cNvGrpSpPr/>
              <p:nvPr/>
            </p:nvGrpSpPr>
            <p:grpSpPr>
              <a:xfrm>
                <a:off x="2369694" y="1828826"/>
                <a:ext cx="4701354" cy="3126733"/>
                <a:chOff x="2369694" y="1828826"/>
                <a:chExt cx="4701354" cy="3126733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E829C0BA-12C6-4E49-A06F-72B5C25566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36416" y="1940391"/>
                  <a:ext cx="4334632" cy="2505673"/>
                </a:xfrm>
                <a:prstGeom prst="rect">
                  <a:avLst/>
                </a:prstGeom>
              </p:spPr>
            </p:pic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3A700F9B-DEAD-48DE-B6A1-2E702915686C}"/>
                    </a:ext>
                  </a:extLst>
                </p:cNvPr>
                <p:cNvGrpSpPr/>
                <p:nvPr/>
              </p:nvGrpSpPr>
              <p:grpSpPr>
                <a:xfrm>
                  <a:off x="2369694" y="1828826"/>
                  <a:ext cx="4686722" cy="3126733"/>
                  <a:chOff x="4793825" y="2193985"/>
                  <a:chExt cx="4686722" cy="3126733"/>
                </a:xfrm>
              </p:grpSpPr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7C655788-16C5-414A-9788-116F90DA7224}"/>
                      </a:ext>
                    </a:extLst>
                  </p:cNvPr>
                  <p:cNvGrpSpPr/>
                  <p:nvPr/>
                </p:nvGrpSpPr>
                <p:grpSpPr>
                  <a:xfrm>
                    <a:off x="4793825" y="2193985"/>
                    <a:ext cx="4686722" cy="2771461"/>
                    <a:chOff x="4793825" y="2193985"/>
                    <a:chExt cx="4686722" cy="2771461"/>
                  </a:xfrm>
                </p:grpSpPr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C99340C3-D78E-45BB-81D4-EA8BE91068F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93825" y="2193985"/>
                      <a:ext cx="4686722" cy="2714401"/>
                      <a:chOff x="161715" y="3142295"/>
                      <a:chExt cx="4686722" cy="2714401"/>
                    </a:xfrm>
                  </p:grpSpPr>
                  <p:grpSp>
                    <p:nvGrpSpPr>
                      <p:cNvPr id="31" name="Group 30">
                        <a:extLst>
                          <a:ext uri="{FF2B5EF4-FFF2-40B4-BE49-F238E27FC236}">
                            <a16:creationId xmlns:a16="http://schemas.microsoft.com/office/drawing/2014/main" id="{7FB6D746-7A09-4E74-9C95-78FA442336E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8437" y="3156696"/>
                        <a:ext cx="4320000" cy="2700000"/>
                        <a:chOff x="3949700" y="4910750"/>
                        <a:chExt cx="4320000" cy="2700000"/>
                      </a:xfrm>
                    </p:grpSpPr>
                    <p:cxnSp>
                      <p:nvCxnSpPr>
                        <p:cNvPr id="34" name="Straight Connector 33">
                          <a:extLst>
                            <a:ext uri="{FF2B5EF4-FFF2-40B4-BE49-F238E27FC236}">
                              <a16:creationId xmlns:a16="http://schemas.microsoft.com/office/drawing/2014/main" id="{8B0C6A14-0F89-46E2-A505-899A70D53924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3949700" y="6260750"/>
                          <a:ext cx="4320000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5" name="Straight Connector 34">
                          <a:extLst>
                            <a:ext uri="{FF2B5EF4-FFF2-40B4-BE49-F238E27FC236}">
                              <a16:creationId xmlns:a16="http://schemas.microsoft.com/office/drawing/2014/main" id="{E79DD8F5-8A56-4F70-A902-13D196876167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V="1">
                          <a:off x="3949700" y="4910750"/>
                          <a:ext cx="0" cy="270000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2" name="TextBox 31">
                        <a:extLst>
                          <a:ext uri="{FF2B5EF4-FFF2-40B4-BE49-F238E27FC236}">
                            <a16:creationId xmlns:a16="http://schemas.microsoft.com/office/drawing/2014/main" id="{0ADB1756-CD46-4D69-B138-5A100822893C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-390827" y="3694837"/>
                        <a:ext cx="1382084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200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Velocity / m/s</a:t>
                        </a:r>
                      </a:p>
                    </p:txBody>
                  </p:sp>
                  <p:sp>
                    <p:nvSpPr>
                      <p:cNvPr id="33" name="TextBox 32">
                        <a:extLst>
                          <a:ext uri="{FF2B5EF4-FFF2-40B4-BE49-F238E27FC236}">
                            <a16:creationId xmlns:a16="http://schemas.microsoft.com/office/drawing/2014/main" id="{65692C85-0120-4D33-A6B4-E3BC655D6E2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50613" y="4370442"/>
                        <a:ext cx="264059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200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</a:p>
                    </p:txBody>
                  </p:sp>
                </p:grp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9DFC76EE-2C1B-4A22-92AD-9D66B6D5F7E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630416" y="2445446"/>
                      <a:ext cx="0" cy="2520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B3F5D3D8-07C8-4B0C-B942-5CC301F83C7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171123" y="2445446"/>
                      <a:ext cx="0" cy="2520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19502FF7-2234-4A43-9382-3CDAEE53904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160965" y="2445446"/>
                      <a:ext cx="0" cy="2520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98FAD367-A9A2-492C-8EF5-F54BAF922B53}"/>
                      </a:ext>
                    </a:extLst>
                  </p:cNvPr>
                  <p:cNvSpPr txBox="1"/>
                  <p:nvPr/>
                </p:nvSpPr>
                <p:spPr>
                  <a:xfrm>
                    <a:off x="6433878" y="4951386"/>
                    <a:ext cx="40527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7868E265-38A7-40D1-84A0-3F183D36D0A8}"/>
                      </a:ext>
                    </a:extLst>
                  </p:cNvPr>
                  <p:cNvSpPr txBox="1"/>
                  <p:nvPr/>
                </p:nvSpPr>
                <p:spPr>
                  <a:xfrm>
                    <a:off x="6968484" y="4951386"/>
                    <a:ext cx="40527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B</a:t>
                    </a:r>
                  </a:p>
                </p:txBody>
              </p:sp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544F15D1-E676-417A-B41B-05ACD2EDC223}"/>
                      </a:ext>
                    </a:extLst>
                  </p:cNvPr>
                  <p:cNvSpPr txBox="1"/>
                  <p:nvPr/>
                </p:nvSpPr>
                <p:spPr>
                  <a:xfrm>
                    <a:off x="7958326" y="4951386"/>
                    <a:ext cx="40527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</a:p>
                </p:txBody>
              </p:sp>
            </p:grp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D734B49-0DF2-4B9F-8854-117AF24E6814}"/>
                  </a:ext>
                </a:extLst>
              </p:cNvPr>
              <p:cNvCxnSpPr/>
              <p:nvPr/>
            </p:nvCxnSpPr>
            <p:spPr>
              <a:xfrm>
                <a:off x="6754577" y="2080287"/>
                <a:ext cx="0" cy="252000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CAB2A9D-79C8-46FF-820A-DFEC4E457136}"/>
                  </a:ext>
                </a:extLst>
              </p:cNvPr>
              <p:cNvSpPr txBox="1"/>
              <p:nvPr/>
            </p:nvSpPr>
            <p:spPr>
              <a:xfrm>
                <a:off x="6551938" y="4586227"/>
                <a:ext cx="4052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D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64B230-BF40-4043-8AC8-A0C2842BB447}"/>
                </a:ext>
              </a:extLst>
            </p:cNvPr>
            <p:cNvSpPr txBox="1"/>
            <p:nvPr/>
          </p:nvSpPr>
          <p:spPr>
            <a:xfrm>
              <a:off x="6000752" y="3275501"/>
              <a:ext cx="85545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>
                  <a:latin typeface="Verdana" panose="020B0604030504040204" pitchFamily="34" charset="0"/>
                  <a:ea typeface="Verdana" panose="020B0604030504040204" pitchFamily="34" charset="0"/>
                </a:rPr>
                <a:t>Time / 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ED6F815-5BB4-4069-A51E-F902406DEA2C}"/>
              </a:ext>
            </a:extLst>
          </p:cNvPr>
          <p:cNvGrpSpPr/>
          <p:nvPr/>
        </p:nvGrpSpPr>
        <p:grpSpPr>
          <a:xfrm>
            <a:off x="5758173" y="882904"/>
            <a:ext cx="2938527" cy="589506"/>
            <a:chOff x="5758173" y="755904"/>
            <a:chExt cx="2938527" cy="58950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FC2EC47-5EED-4532-B90D-970278E63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8173" y="864000"/>
              <a:ext cx="2938527" cy="481410"/>
            </a:xfrm>
            <a:prstGeom prst="rect">
              <a:avLst/>
            </a:prstGeom>
          </p:spPr>
        </p:pic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BACC264-958B-47D8-A876-F520DEA5FCA4}"/>
                </a:ext>
              </a:extLst>
            </p:cNvPr>
            <p:cNvCxnSpPr/>
            <p:nvPr/>
          </p:nvCxnSpPr>
          <p:spPr>
            <a:xfrm>
              <a:off x="7227436" y="755904"/>
              <a:ext cx="0" cy="243840"/>
            </a:xfrm>
            <a:prstGeom prst="straightConnector1">
              <a:avLst/>
            </a:prstGeom>
            <a:ln w="3175">
              <a:solidFill>
                <a:srgbClr val="C00000"/>
              </a:solidFill>
              <a:prstDash val="soli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54C2E791-5DDB-4267-839B-01E286499350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0104094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367F65-7710-43E7-AD4A-300853A21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8285163" cy="787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car is travelling towards the right along a straight road.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78A946F-B657-4FA6-8AD3-F5D157A5E882}"/>
              </a:ext>
            </a:extLst>
          </p:cNvPr>
          <p:cNvGrpSpPr/>
          <p:nvPr/>
        </p:nvGrpSpPr>
        <p:grpSpPr>
          <a:xfrm>
            <a:off x="426837" y="1651927"/>
            <a:ext cx="8300888" cy="1934001"/>
            <a:chOff x="416275" y="1684728"/>
            <a:chExt cx="8300888" cy="193400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ABFA7A2-AA65-4AB1-AEE7-2138E464BED3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295" b="-6998"/>
            <a:stretch/>
          </p:blipFill>
          <p:spPr bwMode="auto">
            <a:xfrm>
              <a:off x="647357" y="2161746"/>
              <a:ext cx="7849285" cy="98065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4D73BA4-4A08-48F1-98C7-46D99D23A40E}"/>
                </a:ext>
              </a:extLst>
            </p:cNvPr>
            <p:cNvSpPr/>
            <p:nvPr/>
          </p:nvSpPr>
          <p:spPr>
            <a:xfrm>
              <a:off x="8255000" y="1684728"/>
              <a:ext cx="462163" cy="175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F1C3BC-02DF-425B-B2BF-1F1EB63C9B71}"/>
                </a:ext>
              </a:extLst>
            </p:cNvPr>
            <p:cNvSpPr/>
            <p:nvPr/>
          </p:nvSpPr>
          <p:spPr>
            <a:xfrm>
              <a:off x="416275" y="1864146"/>
              <a:ext cx="462163" cy="175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475247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85163" cy="865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3900" lvl="0" indent="-723900">
              <a:defRPr/>
            </a:pPr>
            <a:r>
              <a:rPr lang="en-US" sz="1400" b="1" dirty="0"/>
              <a:t>To do:</a:t>
            </a:r>
            <a:r>
              <a:rPr lang="en-US" sz="1400" dirty="0"/>
              <a:t>	On a sheet of graph paper make 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copy of the axes.</a:t>
            </a:r>
          </a:p>
          <a:p>
            <a:pPr marL="723900" marR="0" lvl="0" indent="-723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Plot a velocity-time graph of the car’s journey.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D1E5F4-1BC0-4AAB-8791-4D9283E2BD30}"/>
              </a:ext>
            </a:extLst>
          </p:cNvPr>
          <p:cNvGrpSpPr/>
          <p:nvPr/>
        </p:nvGrpSpPr>
        <p:grpSpPr>
          <a:xfrm>
            <a:off x="457200" y="1801417"/>
            <a:ext cx="4999510" cy="3787933"/>
            <a:chOff x="457200" y="1801417"/>
            <a:chExt cx="4999510" cy="37879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D226B7-ECCA-42C0-9BF6-E0D94E16EF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2" t="1324" r="1206" b="2547"/>
            <a:stretch/>
          </p:blipFill>
          <p:spPr bwMode="auto">
            <a:xfrm>
              <a:off x="457200" y="1917764"/>
              <a:ext cx="4672928" cy="3671586"/>
            </a:xfrm>
            <a:prstGeom prst="rect">
              <a:avLst/>
            </a:prstGeom>
            <a:noFill/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A531F2-2148-454C-ADC5-940F87D68CC2}"/>
                </a:ext>
              </a:extLst>
            </p:cNvPr>
            <p:cNvSpPr/>
            <p:nvPr/>
          </p:nvSpPr>
          <p:spPr>
            <a:xfrm>
              <a:off x="4377359" y="1801417"/>
              <a:ext cx="1079351" cy="3714936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DA4FA33-EBB5-42EC-9015-579269F51B61}"/>
              </a:ext>
            </a:extLst>
          </p:cNvPr>
          <p:cNvSpPr txBox="1"/>
          <p:nvPr/>
        </p:nvSpPr>
        <p:spPr>
          <a:xfrm>
            <a:off x="4714722" y="1528114"/>
            <a:ext cx="4006251" cy="4106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5 minutes 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car is moving to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right at a speed of 15 m/s.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then takes one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minute to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 up to 25 m/s.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car then slows down and stops. It does this in 4 minutes.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Next, 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car starts moving to the left. It takes 2 minutes for it to reach a speed of 20 m/s.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 the next 3 minutes, the car continues at a steady speed.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car then slows down. It takes 5 minutes for it to come to a stop.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8B5995-0260-4540-9E33-DD899EA55C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5302379" y="5547330"/>
            <a:ext cx="2830936" cy="65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704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6"/>
            <a:ext cx="8285163" cy="586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400" b="1" dirty="0"/>
              <a:t>Answer: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D1E5F4-1BC0-4AAB-8791-4D9283E2BD30}"/>
              </a:ext>
            </a:extLst>
          </p:cNvPr>
          <p:cNvGrpSpPr/>
          <p:nvPr/>
        </p:nvGrpSpPr>
        <p:grpSpPr>
          <a:xfrm>
            <a:off x="457200" y="1801417"/>
            <a:ext cx="4999510" cy="3787933"/>
            <a:chOff x="457200" y="1801417"/>
            <a:chExt cx="4999510" cy="37879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D226B7-ECCA-42C0-9BF6-E0D94E16EF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2" t="1324" r="1206" b="2547"/>
            <a:stretch/>
          </p:blipFill>
          <p:spPr bwMode="auto">
            <a:xfrm>
              <a:off x="457200" y="1917764"/>
              <a:ext cx="4672928" cy="3671586"/>
            </a:xfrm>
            <a:prstGeom prst="rect">
              <a:avLst/>
            </a:prstGeom>
            <a:noFill/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A531F2-2148-454C-ADC5-940F87D68CC2}"/>
                </a:ext>
              </a:extLst>
            </p:cNvPr>
            <p:cNvSpPr/>
            <p:nvPr/>
          </p:nvSpPr>
          <p:spPr>
            <a:xfrm>
              <a:off x="4377359" y="1801417"/>
              <a:ext cx="1079351" cy="3714936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B0F2449-0084-41FE-BE9E-64C06F9A7939}"/>
              </a:ext>
            </a:extLst>
          </p:cNvPr>
          <p:cNvCxnSpPr/>
          <p:nvPr/>
        </p:nvCxnSpPr>
        <p:spPr>
          <a:xfrm>
            <a:off x="1013254" y="2842055"/>
            <a:ext cx="790832" cy="0"/>
          </a:xfrm>
          <a:prstGeom prst="line">
            <a:avLst/>
          </a:prstGeom>
          <a:ln w="254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E62044-8A24-4063-B8C3-75C4AB8D5380}"/>
              </a:ext>
            </a:extLst>
          </p:cNvPr>
          <p:cNvCxnSpPr>
            <a:cxnSpLocks/>
          </p:cNvCxnSpPr>
          <p:nvPr/>
        </p:nvCxnSpPr>
        <p:spPr>
          <a:xfrm flipV="1">
            <a:off x="1804086" y="2289175"/>
            <a:ext cx="170764" cy="552882"/>
          </a:xfrm>
          <a:prstGeom prst="line">
            <a:avLst/>
          </a:prstGeom>
          <a:ln w="254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1ED6CC-996D-4603-92CD-DA5F4AA8D53C}"/>
              </a:ext>
            </a:extLst>
          </p:cNvPr>
          <p:cNvCxnSpPr>
            <a:cxnSpLocks/>
          </p:cNvCxnSpPr>
          <p:nvPr/>
        </p:nvCxnSpPr>
        <p:spPr>
          <a:xfrm flipH="1" flipV="1">
            <a:off x="1974850" y="2289175"/>
            <a:ext cx="620068" cy="1356068"/>
          </a:xfrm>
          <a:prstGeom prst="line">
            <a:avLst/>
          </a:prstGeom>
          <a:ln w="254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71E6B70-F329-4247-A7D7-E8AD1BA4FB40}"/>
              </a:ext>
            </a:extLst>
          </p:cNvPr>
          <p:cNvCxnSpPr>
            <a:cxnSpLocks/>
          </p:cNvCxnSpPr>
          <p:nvPr/>
        </p:nvCxnSpPr>
        <p:spPr>
          <a:xfrm flipH="1" flipV="1">
            <a:off x="2594918" y="3658884"/>
            <a:ext cx="303160" cy="1090916"/>
          </a:xfrm>
          <a:prstGeom prst="line">
            <a:avLst/>
          </a:prstGeom>
          <a:ln w="254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EC0BD13-86A2-4F93-B4F9-E5E66659B8D8}"/>
              </a:ext>
            </a:extLst>
          </p:cNvPr>
          <p:cNvCxnSpPr>
            <a:cxnSpLocks/>
          </p:cNvCxnSpPr>
          <p:nvPr/>
        </p:nvCxnSpPr>
        <p:spPr>
          <a:xfrm flipH="1">
            <a:off x="2909791" y="4749800"/>
            <a:ext cx="490634" cy="0"/>
          </a:xfrm>
          <a:prstGeom prst="line">
            <a:avLst/>
          </a:prstGeom>
          <a:ln w="254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0B51A70-6C52-4063-9109-DBCE61C30A12}"/>
              </a:ext>
            </a:extLst>
          </p:cNvPr>
          <p:cNvCxnSpPr>
            <a:cxnSpLocks/>
          </p:cNvCxnSpPr>
          <p:nvPr/>
        </p:nvCxnSpPr>
        <p:spPr>
          <a:xfrm flipH="1">
            <a:off x="3400425" y="3658884"/>
            <a:ext cx="822924" cy="1090917"/>
          </a:xfrm>
          <a:prstGeom prst="line">
            <a:avLst/>
          </a:prstGeom>
          <a:ln w="254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03989D8-6BED-44C9-8F28-2CBD1DBBFB0B}"/>
              </a:ext>
            </a:extLst>
          </p:cNvPr>
          <p:cNvSpPr txBox="1"/>
          <p:nvPr/>
        </p:nvSpPr>
        <p:spPr>
          <a:xfrm>
            <a:off x="4714722" y="1528114"/>
            <a:ext cx="4006251" cy="4106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5 minutes 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car is moving to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right at a speed of 15 m/s.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then takes one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minute to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speed up to 25 m/s.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car then slows down and stops. It does this in 4 minutes.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Next, 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car starts moving to the left. It takes 2 minutes for it to reach a speed of 20 m/s.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 the next 3 minutes, the car continues at a steady speed.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car then slows down. It takes 5 minutes for it to come to a stop.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65E6CF66-F354-4AE7-B258-E9F149E2F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5302379" y="5547330"/>
            <a:ext cx="2830936" cy="65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1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graphs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85163" cy="471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your graph to answer these questions: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indent="-355600">
              <a:lnSpc>
                <a:spcPct val="114000"/>
              </a:lnSpc>
              <a:buNone/>
              <a:tabLst>
                <a:tab pos="723900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Write down the velocity of the car after 17.5 minutes.</a:t>
            </a:r>
          </a:p>
          <a:p>
            <a:pPr marL="355600" lvl="1" indent="-355600">
              <a:lnSpc>
                <a:spcPct val="114000"/>
              </a:lnSpc>
              <a:buNone/>
              <a:tabLst>
                <a:tab pos="7239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At what other time does the car have the same velocity?</a:t>
            </a:r>
          </a:p>
          <a:p>
            <a:pPr marL="355600" lvl="1" indent="-355600">
              <a:lnSpc>
                <a:spcPct val="114000"/>
              </a:lnSpc>
              <a:spcAft>
                <a:spcPts val="1200"/>
              </a:spcAft>
              <a:buNone/>
              <a:tabLst>
                <a:tab pos="7239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In which direction is the car travelling at these times?</a:t>
            </a:r>
          </a:p>
          <a:p>
            <a:pPr marL="355600" marR="0" lvl="0" indent="-3556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>
                <a:tab pos="723900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When is the car travelling at 10 m/s?</a:t>
            </a:r>
          </a:p>
          <a:p>
            <a:pPr marL="355600" marR="0" lvl="0" indent="-3556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>
                <a:tab pos="723900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At what time is the car furthest from the starting point?</a:t>
            </a:r>
          </a:p>
          <a:p>
            <a:pPr marL="355600" marR="0" lvl="0" indent="-3556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>
                <a:tab pos="723900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After 11 minutes, is the car moving towards or away from the starting point?</a:t>
            </a:r>
          </a:p>
          <a:p>
            <a:pPr marL="355600" marR="0" lvl="0" indent="-3556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>
                <a:tab pos="723900" algn="l"/>
              </a:tabLst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After 18 minutes, is the car moving away from or towards the starting point? </a:t>
            </a:r>
          </a:p>
        </p:txBody>
      </p:sp>
      <p:sp>
        <p:nvSpPr>
          <p:cNvPr id="6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B38F6735-363A-4A65-9A8D-FE7B7FEE335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E7195B-63BF-48E1-AF49-DCD3E5771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4382" y="4789483"/>
            <a:ext cx="6755236" cy="157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64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6281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85163" cy="157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motion sensor is used to help plot a velocity-time graph.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Isaac walks up and down in front of the sensor.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follows a set of instructions.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2ABD9D-EFEB-4725-A00C-571DAA7430F6}"/>
              </a:ext>
            </a:extLst>
          </p:cNvPr>
          <p:cNvGrpSpPr/>
          <p:nvPr/>
        </p:nvGrpSpPr>
        <p:grpSpPr>
          <a:xfrm>
            <a:off x="524314" y="2659747"/>
            <a:ext cx="8095371" cy="3088104"/>
            <a:chOff x="621792" y="2727480"/>
            <a:chExt cx="8095371" cy="3088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C995330-F409-48E3-B6DF-CA86C23C6B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2994" y="3063069"/>
              <a:ext cx="1929446" cy="2649883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1CF618B-DA26-4882-980F-77F71594D6B0}"/>
                </a:ext>
              </a:extLst>
            </p:cNvPr>
            <p:cNvGrpSpPr/>
            <p:nvPr/>
          </p:nvGrpSpPr>
          <p:grpSpPr>
            <a:xfrm>
              <a:off x="2321959" y="2727480"/>
              <a:ext cx="1774104" cy="2985473"/>
              <a:chOff x="3260743" y="2617016"/>
              <a:chExt cx="1774104" cy="2985473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A44E034-C7AB-49A7-8252-E5FB7CC3FEC5}"/>
                  </a:ext>
                </a:extLst>
              </p:cNvPr>
              <p:cNvSpPr/>
              <p:nvPr/>
            </p:nvSpPr>
            <p:spPr>
              <a:xfrm rot="411986">
                <a:off x="4153240" y="2617016"/>
                <a:ext cx="338667" cy="511294"/>
              </a:xfrm>
              <a:prstGeom prst="ellipse">
                <a:avLst/>
              </a:prstGeom>
              <a:solidFill>
                <a:srgbClr val="A349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8687626-D744-404E-B1CF-EFB31CA62B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85801" y="2879005"/>
                <a:ext cx="136772" cy="1162668"/>
              </a:xfrm>
              <a:prstGeom prst="line">
                <a:avLst/>
              </a:prstGeom>
              <a:ln w="63500">
                <a:solidFill>
                  <a:srgbClr val="A349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F392CEF-37B3-41DC-A799-D55C40E96EAE}"/>
                  </a:ext>
                </a:extLst>
              </p:cNvPr>
              <p:cNvSpPr/>
              <p:nvPr/>
            </p:nvSpPr>
            <p:spPr>
              <a:xfrm>
                <a:off x="3730303" y="3175278"/>
                <a:ext cx="1304544" cy="743712"/>
              </a:xfrm>
              <a:custGeom>
                <a:avLst/>
                <a:gdLst>
                  <a:gd name="connsiteX0" fmla="*/ 146304 w 1304544"/>
                  <a:gd name="connsiteY0" fmla="*/ 743712 h 743712"/>
                  <a:gd name="connsiteX1" fmla="*/ 0 w 1304544"/>
                  <a:gd name="connsiteY1" fmla="*/ 280416 h 743712"/>
                  <a:gd name="connsiteX2" fmla="*/ 548640 w 1304544"/>
                  <a:gd name="connsiteY2" fmla="*/ 0 h 743712"/>
                  <a:gd name="connsiteX3" fmla="*/ 914400 w 1304544"/>
                  <a:gd name="connsiteY3" fmla="*/ 475488 h 743712"/>
                  <a:gd name="connsiteX4" fmla="*/ 1304544 w 1304544"/>
                  <a:gd name="connsiteY4" fmla="*/ 158496 h 74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44" h="743712">
                    <a:moveTo>
                      <a:pt x="146304" y="743712"/>
                    </a:moveTo>
                    <a:lnTo>
                      <a:pt x="0" y="280416"/>
                    </a:lnTo>
                    <a:lnTo>
                      <a:pt x="548640" y="0"/>
                    </a:lnTo>
                    <a:lnTo>
                      <a:pt x="914400" y="475488"/>
                    </a:lnTo>
                    <a:lnTo>
                      <a:pt x="1304544" y="158496"/>
                    </a:lnTo>
                  </a:path>
                </a:pathLst>
              </a:custGeom>
              <a:noFill/>
              <a:ln w="63500">
                <a:solidFill>
                  <a:srgbClr val="A349A4"/>
                </a:solidFill>
                <a:headEnd type="oval" w="sm" len="med"/>
                <a:tailEnd type="oval" w="sm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CC1EDC7-B911-4F98-9C64-97E7DD87DC7F}"/>
                  </a:ext>
                </a:extLst>
              </p:cNvPr>
              <p:cNvSpPr/>
              <p:nvPr/>
            </p:nvSpPr>
            <p:spPr>
              <a:xfrm>
                <a:off x="3297487" y="4041673"/>
                <a:ext cx="1085088" cy="1463040"/>
              </a:xfrm>
              <a:custGeom>
                <a:avLst/>
                <a:gdLst>
                  <a:gd name="connsiteX0" fmla="*/ 0 w 1085088"/>
                  <a:gd name="connsiteY0" fmla="*/ 1060704 h 1463040"/>
                  <a:gd name="connsiteX1" fmla="*/ 694944 w 1085088"/>
                  <a:gd name="connsiteY1" fmla="*/ 682752 h 1463040"/>
                  <a:gd name="connsiteX2" fmla="*/ 890016 w 1085088"/>
                  <a:gd name="connsiteY2" fmla="*/ 0 h 1463040"/>
                  <a:gd name="connsiteX3" fmla="*/ 1085088 w 1085088"/>
                  <a:gd name="connsiteY3" fmla="*/ 707136 h 1463040"/>
                  <a:gd name="connsiteX4" fmla="*/ 1060704 w 1085088"/>
                  <a:gd name="connsiteY4" fmla="*/ 1463040 h 14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5088" h="1463040">
                    <a:moveTo>
                      <a:pt x="0" y="1060704"/>
                    </a:moveTo>
                    <a:lnTo>
                      <a:pt x="694944" y="682752"/>
                    </a:lnTo>
                    <a:lnTo>
                      <a:pt x="890016" y="0"/>
                    </a:lnTo>
                    <a:lnTo>
                      <a:pt x="1085088" y="707136"/>
                    </a:lnTo>
                    <a:lnTo>
                      <a:pt x="1060704" y="1463040"/>
                    </a:lnTo>
                  </a:path>
                </a:pathLst>
              </a:custGeom>
              <a:noFill/>
              <a:ln w="63500">
                <a:solidFill>
                  <a:srgbClr val="A349A4"/>
                </a:solidFill>
                <a:headEnd type="none" w="lg" len="sm"/>
                <a:tailEnd type="non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2A670482-4E91-4AAA-A511-CAC2AB31EB91}"/>
                  </a:ext>
                </a:extLst>
              </p:cNvPr>
              <p:cNvSpPr/>
              <p:nvPr/>
            </p:nvSpPr>
            <p:spPr>
              <a:xfrm rot="16200000">
                <a:off x="4396061" y="5350489"/>
                <a:ext cx="144000" cy="360000"/>
              </a:xfrm>
              <a:prstGeom prst="ellipse">
                <a:avLst/>
              </a:prstGeom>
              <a:solidFill>
                <a:srgbClr val="A349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1A979550-0487-4B48-9931-174A64A98429}"/>
                  </a:ext>
                </a:extLst>
              </p:cNvPr>
              <p:cNvSpPr/>
              <p:nvPr/>
            </p:nvSpPr>
            <p:spPr>
              <a:xfrm rot="20596785">
                <a:off x="3260743" y="5060039"/>
                <a:ext cx="144000" cy="360000"/>
              </a:xfrm>
              <a:prstGeom prst="ellipse">
                <a:avLst/>
              </a:prstGeom>
              <a:solidFill>
                <a:srgbClr val="A349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C6EF5DE-5C07-41FA-A90B-A5C47F54664E}"/>
                </a:ext>
              </a:extLst>
            </p:cNvPr>
            <p:cNvCxnSpPr/>
            <p:nvPr/>
          </p:nvCxnSpPr>
          <p:spPr>
            <a:xfrm>
              <a:off x="621792" y="5815584"/>
              <a:ext cx="8095371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36289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D96EEB-5F7C-480C-823B-BE89E298C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Drawing the story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3331926" cy="32325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lvl="0">
              <a:defRPr/>
            </a:pPr>
            <a:r>
              <a:rPr lang="en-US" dirty="0"/>
              <a:t>Sketch a velocity-time graph of the motion. </a:t>
            </a:r>
          </a:p>
          <a:p>
            <a:pPr lvl="0">
              <a:defRPr/>
            </a:pPr>
            <a:endParaRPr lang="en-US" sz="1600" i="1" dirty="0"/>
          </a:p>
          <a:p>
            <a:pPr lvl="0">
              <a:defRPr/>
            </a:pPr>
            <a:endParaRPr lang="en-US" sz="1600" i="1" dirty="0"/>
          </a:p>
          <a:p>
            <a:pPr lvl="0">
              <a:defRPr/>
            </a:pPr>
            <a:endParaRPr lang="en-US" sz="1600" i="1" dirty="0"/>
          </a:p>
          <a:p>
            <a:pPr lvl="0">
              <a:defRPr/>
            </a:pPr>
            <a:endParaRPr lang="en-US" sz="1600" i="1" dirty="0"/>
          </a:p>
          <a:p>
            <a:pPr lvl="0">
              <a:defRPr/>
            </a:pPr>
            <a:endParaRPr lang="en-US" sz="1600" i="1" dirty="0"/>
          </a:p>
          <a:p>
            <a:pPr lvl="0">
              <a:defRPr/>
            </a:pPr>
            <a:r>
              <a:rPr lang="en-US" sz="1200" i="1" dirty="0"/>
              <a:t>You don’t need numbers on the axes.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357511"/>
            <a:ext cx="3331927" cy="1298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Explain why you think the graph will look like this.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4E9A3C-13BA-4BC4-8CCA-C8FC37B2F100}"/>
              </a:ext>
            </a:extLst>
          </p:cNvPr>
          <p:cNvPicPr/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" t="1180" r="1509" b="5586"/>
          <a:stretch/>
        </p:blipFill>
        <p:spPr bwMode="auto">
          <a:xfrm>
            <a:off x="986539" y="1992430"/>
            <a:ext cx="2024120" cy="1489721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D1A1A33-AFE7-4D38-8496-8E62976FC629}"/>
              </a:ext>
            </a:extLst>
          </p:cNvPr>
          <p:cNvSpPr/>
          <p:nvPr/>
        </p:nvSpPr>
        <p:spPr>
          <a:xfrm>
            <a:off x="4318465" y="864000"/>
            <a:ext cx="4368445" cy="3462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Instructions for Isaac: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 from rest at the motion sensor.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away and speed up quickly.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at a steady pace for a short distance.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down quickly and stop.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Turn around and stand still for a short time.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back towards the motion sensor, start slowly and speed up.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down and stop.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A5FA29-DD17-4B01-884D-7035A9368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2080" y="4378342"/>
            <a:ext cx="4641213" cy="177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0958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03698E-F8B7-4D40-8170-F405CF84A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Drawing the story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3847152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Compare the graph with your prediction.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4368445" cy="18990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804616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the motion sensor to plot a velocity-time graph using the instructions.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31D8E5-45C3-4FB5-9AA8-5DC8FE1D1BE7}"/>
              </a:ext>
            </a:extLst>
          </p:cNvPr>
          <p:cNvSpPr/>
          <p:nvPr/>
        </p:nvSpPr>
        <p:spPr>
          <a:xfrm>
            <a:off x="4621300" y="1969258"/>
            <a:ext cx="4368445" cy="2207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1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Instructions for Isaac: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 from rest at the motion sensor.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away and speed up quickly.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at a steady pace for a short distance.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down quickly and stop.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Turn around and stand still for a short time.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back towards the motion sensor, start slowly and speed up.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down and stop.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743A9B-F5B7-47DC-A4BD-D2B31F5EC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2080" y="4378342"/>
            <a:ext cx="4641213" cy="177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31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32000" y="863126"/>
            <a:ext cx="8267157" cy="8959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1.</a:t>
            </a:r>
            <a:r>
              <a:rPr lang="en-US" dirty="0"/>
              <a:t>	What is the velocity of the train at each time?</a:t>
            </a:r>
          </a:p>
          <a:p>
            <a:pPr marL="358775" marR="0" lvl="0" indent="-3587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	Use the graph to match a velocity to each time.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2292936-3E27-4B76-90F2-44E0DD28C0EB}"/>
              </a:ext>
            </a:extLst>
          </p:cNvPr>
          <p:cNvGrpSpPr/>
          <p:nvPr/>
        </p:nvGrpSpPr>
        <p:grpSpPr>
          <a:xfrm>
            <a:off x="432000" y="1924091"/>
            <a:ext cx="8280000" cy="3714936"/>
            <a:chOff x="432000" y="1871979"/>
            <a:chExt cx="8280000" cy="3714936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9C3083AB-DE39-499C-9DF3-8D810F2C6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00" y="2114262"/>
              <a:ext cx="4696054" cy="3210375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421775D-DE3E-452B-A4F3-E32BB5F9E123}"/>
                </a:ext>
              </a:extLst>
            </p:cNvPr>
            <p:cNvSpPr/>
            <p:nvPr/>
          </p:nvSpPr>
          <p:spPr>
            <a:xfrm>
              <a:off x="4567687" y="1871979"/>
              <a:ext cx="1079351" cy="371493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806CF703-B64E-4CEF-9440-6E9FA9CAAD0A}"/>
                </a:ext>
              </a:extLst>
            </p:cNvPr>
            <p:cNvGrpSpPr/>
            <p:nvPr/>
          </p:nvGrpSpPr>
          <p:grpSpPr>
            <a:xfrm>
              <a:off x="4768445" y="2006238"/>
              <a:ext cx="3943555" cy="3066798"/>
              <a:chOff x="556131" y="247144"/>
              <a:chExt cx="3944097" cy="3066984"/>
            </a:xfrm>
          </p:grpSpPr>
          <p:sp>
            <p:nvSpPr>
              <p:cNvPr id="54" name="TextBox 26">
                <a:extLst>
                  <a:ext uri="{FF2B5EF4-FFF2-40B4-BE49-F238E27FC236}">
                    <a16:creationId xmlns:a16="http://schemas.microsoft.com/office/drawing/2014/main" id="{E18F105C-C2ED-4F7D-9006-BECDD679B5F0}"/>
                  </a:ext>
                </a:extLst>
              </p:cNvPr>
              <p:cNvSpPr txBox="1"/>
              <p:nvPr/>
            </p:nvSpPr>
            <p:spPr>
              <a:xfrm>
                <a:off x="556131" y="463137"/>
                <a:ext cx="1079500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:r>
                  <a:rPr lang="en-GB" sz="1400" kern="12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</a:rPr>
                  <a:t>10 s</a:t>
                </a:r>
                <a:endParaRPr lang="en-GB" sz="11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55" name="TextBox 26">
                <a:extLst>
                  <a:ext uri="{FF2B5EF4-FFF2-40B4-BE49-F238E27FC236}">
                    <a16:creationId xmlns:a16="http://schemas.microsoft.com/office/drawing/2014/main" id="{A1E9D6B2-B8B8-442D-BFFF-082E2FFABCC2}"/>
                  </a:ext>
                </a:extLst>
              </p:cNvPr>
              <p:cNvSpPr txBox="1"/>
              <p:nvPr/>
            </p:nvSpPr>
            <p:spPr>
              <a:xfrm>
                <a:off x="556131" y="926275"/>
                <a:ext cx="1079500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GB" sz="1400" kern="12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0 s</a:t>
                </a:r>
                <a:endParaRPr lang="en-GB" sz="105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26">
                <a:extLst>
                  <a:ext uri="{FF2B5EF4-FFF2-40B4-BE49-F238E27FC236}">
                    <a16:creationId xmlns:a16="http://schemas.microsoft.com/office/drawing/2014/main" id="{EDE00A45-6F27-4691-89D9-FC1CC11847A5}"/>
                  </a:ext>
                </a:extLst>
              </p:cNvPr>
              <p:cNvSpPr txBox="1"/>
              <p:nvPr/>
            </p:nvSpPr>
            <p:spPr>
              <a:xfrm>
                <a:off x="556131" y="1401288"/>
                <a:ext cx="1079500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GB" sz="1400" kern="12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20 s</a:t>
                </a:r>
                <a:endParaRPr lang="en-GB" sz="105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26">
                <a:extLst>
                  <a:ext uri="{FF2B5EF4-FFF2-40B4-BE49-F238E27FC236}">
                    <a16:creationId xmlns:a16="http://schemas.microsoft.com/office/drawing/2014/main" id="{EBC58A3B-5782-4D3C-B247-BDC83FFD5034}"/>
                  </a:ext>
                </a:extLst>
              </p:cNvPr>
              <p:cNvSpPr txBox="1"/>
              <p:nvPr/>
            </p:nvSpPr>
            <p:spPr>
              <a:xfrm>
                <a:off x="556131" y="1864425"/>
                <a:ext cx="1079500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GB" sz="1400" kern="12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40 s</a:t>
                </a:r>
                <a:endParaRPr lang="en-GB" sz="105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26">
                <a:extLst>
                  <a:ext uri="{FF2B5EF4-FFF2-40B4-BE49-F238E27FC236}">
                    <a16:creationId xmlns:a16="http://schemas.microsoft.com/office/drawing/2014/main" id="{51838E11-EBAF-4CF2-8967-730D219481FF}"/>
                  </a:ext>
                </a:extLst>
              </p:cNvPr>
              <p:cNvSpPr txBox="1"/>
              <p:nvPr/>
            </p:nvSpPr>
            <p:spPr>
              <a:xfrm>
                <a:off x="556131" y="2351314"/>
                <a:ext cx="1079500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GB" sz="1400" kern="12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30 s</a:t>
                </a:r>
                <a:endParaRPr lang="en-GB" sz="105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26">
                <a:extLst>
                  <a:ext uri="{FF2B5EF4-FFF2-40B4-BE49-F238E27FC236}">
                    <a16:creationId xmlns:a16="http://schemas.microsoft.com/office/drawing/2014/main" id="{F9FA159E-9095-4CF1-B4A4-12BB77EB7565}"/>
                  </a:ext>
                </a:extLst>
              </p:cNvPr>
              <p:cNvSpPr txBox="1"/>
              <p:nvPr/>
            </p:nvSpPr>
            <p:spPr>
              <a:xfrm>
                <a:off x="2505693" y="247144"/>
                <a:ext cx="1994535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10 m/s to the right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26">
                <a:extLst>
                  <a:ext uri="{FF2B5EF4-FFF2-40B4-BE49-F238E27FC236}">
                    <a16:creationId xmlns:a16="http://schemas.microsoft.com/office/drawing/2014/main" id="{B80C39C2-E460-4B27-913D-9ECF35957C23}"/>
                  </a:ext>
                </a:extLst>
              </p:cNvPr>
              <p:cNvSpPr txBox="1"/>
              <p:nvPr/>
            </p:nvSpPr>
            <p:spPr>
              <a:xfrm>
                <a:off x="2505693" y="698428"/>
                <a:ext cx="1994535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6 m/s to the right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26">
                <a:extLst>
                  <a:ext uri="{FF2B5EF4-FFF2-40B4-BE49-F238E27FC236}">
                    <a16:creationId xmlns:a16="http://schemas.microsoft.com/office/drawing/2014/main" id="{EA04D067-0873-46B7-B7D6-B245863A8C25}"/>
                  </a:ext>
                </a:extLst>
              </p:cNvPr>
              <p:cNvSpPr txBox="1"/>
              <p:nvPr/>
            </p:nvSpPr>
            <p:spPr>
              <a:xfrm>
                <a:off x="2505693" y="1149664"/>
                <a:ext cx="1994535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5 m/s to the right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26">
                <a:extLst>
                  <a:ext uri="{FF2B5EF4-FFF2-40B4-BE49-F238E27FC236}">
                    <a16:creationId xmlns:a16="http://schemas.microsoft.com/office/drawing/2014/main" id="{D97F32E9-F581-4C41-94E3-010650D1B61E}"/>
                  </a:ext>
                </a:extLst>
              </p:cNvPr>
              <p:cNvSpPr txBox="1"/>
              <p:nvPr/>
            </p:nvSpPr>
            <p:spPr>
              <a:xfrm>
                <a:off x="2505693" y="1589074"/>
                <a:ext cx="1994535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0 m/s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26">
                <a:extLst>
                  <a:ext uri="{FF2B5EF4-FFF2-40B4-BE49-F238E27FC236}">
                    <a16:creationId xmlns:a16="http://schemas.microsoft.com/office/drawing/2014/main" id="{0F5368D9-6ECD-4762-9825-0DF436F004B1}"/>
                  </a:ext>
                </a:extLst>
              </p:cNvPr>
              <p:cNvSpPr txBox="1"/>
              <p:nvPr/>
            </p:nvSpPr>
            <p:spPr>
              <a:xfrm>
                <a:off x="2505693" y="2028441"/>
                <a:ext cx="1994535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5 m/s to the left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TextBox 26">
                <a:extLst>
                  <a:ext uri="{FF2B5EF4-FFF2-40B4-BE49-F238E27FC236}">
                    <a16:creationId xmlns:a16="http://schemas.microsoft.com/office/drawing/2014/main" id="{51773171-AD0F-4B8A-9AE7-A0F2C9D2994A}"/>
                  </a:ext>
                </a:extLst>
              </p:cNvPr>
              <p:cNvSpPr txBox="1"/>
              <p:nvPr/>
            </p:nvSpPr>
            <p:spPr>
              <a:xfrm>
                <a:off x="2505693" y="2491577"/>
                <a:ext cx="1994535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6</a:t>
                </a: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 m/s to the left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26">
                <a:extLst>
                  <a:ext uri="{FF2B5EF4-FFF2-40B4-BE49-F238E27FC236}">
                    <a16:creationId xmlns:a16="http://schemas.microsoft.com/office/drawing/2014/main" id="{9C37EF36-9AE5-4F73-99F2-B47454846224}"/>
                  </a:ext>
                </a:extLst>
              </p:cNvPr>
              <p:cNvSpPr txBox="1"/>
              <p:nvPr/>
            </p:nvSpPr>
            <p:spPr>
              <a:xfrm>
                <a:off x="2505693" y="2954718"/>
                <a:ext cx="1994535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US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10 m/s to the left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26">
                <a:extLst>
                  <a:ext uri="{FF2B5EF4-FFF2-40B4-BE49-F238E27FC236}">
                    <a16:creationId xmlns:a16="http://schemas.microsoft.com/office/drawing/2014/main" id="{80802106-66B4-4791-94B7-90C160E15E8F}"/>
                  </a:ext>
                </a:extLst>
              </p:cNvPr>
              <p:cNvSpPr txBox="1"/>
              <p:nvPr/>
            </p:nvSpPr>
            <p:spPr>
              <a:xfrm>
                <a:off x="556131" y="2826327"/>
                <a:ext cx="1079500" cy="359410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tabLst>
                    <a:tab pos="2865755" algn="ctr"/>
                    <a:tab pos="5731510" algn="r"/>
                  </a:tabLst>
                </a:pPr>
                <a:r>
                  <a:rPr lang="en-GB" sz="1400" kern="12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Calibri" panose="020F0502020204030204" pitchFamily="34" charset="0"/>
                  </a:rPr>
                  <a:t>45 s</a:t>
                </a:r>
                <a:endParaRPr lang="en-GB" sz="105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04733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1" y="863126"/>
            <a:ext cx="3627936" cy="12297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Expected graph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real motion graph will not be as neat and tidy as this one, but the graph should look something like this: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FADC72-2EAA-40F6-8734-8D3ED91CB3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8" t="1786" r="1456" b="8890"/>
          <a:stretch/>
        </p:blipFill>
        <p:spPr>
          <a:xfrm>
            <a:off x="1665367" y="2239499"/>
            <a:ext cx="5765182" cy="3534936"/>
          </a:xfrm>
          <a:prstGeom prst="rect">
            <a:avLst/>
          </a:prstGeom>
        </p:spPr>
      </p:pic>
      <p:sp>
        <p:nvSpPr>
          <p:cNvPr id="6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A86DD49D-98FD-4CC6-B6AC-74A56A265CC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96361C-7739-42A3-9778-4B9633270AEC}"/>
              </a:ext>
            </a:extLst>
          </p:cNvPr>
          <p:cNvSpPr/>
          <p:nvPr/>
        </p:nvSpPr>
        <p:spPr>
          <a:xfrm>
            <a:off x="4596043" y="863126"/>
            <a:ext cx="4368445" cy="2207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1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Instructions for Isaac: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 from rest at the motion sensor.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away and speed up quickly.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at a steady pace for a short distance.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down quickly and stop.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Turn around and stand still for a short time.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back towards the motion sensor, start slowly and speed up.</a:t>
            </a: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Slow down and stop.</a:t>
            </a:r>
          </a:p>
        </p:txBody>
      </p:sp>
    </p:spTree>
    <p:extLst>
      <p:ext uri="{BB962C8B-B14F-4D97-AF65-F5344CB8AC3E}">
        <p14:creationId xmlns:p14="http://schemas.microsoft.com/office/powerpoint/2010/main" val="16323760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85163" cy="508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dirty="0"/>
              <a:t>A motion sensor can be used to help plot a velocity-time graph.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B9357F-0308-4724-8B4E-52AF6DE71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548" y="1376091"/>
            <a:ext cx="4190369" cy="160368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AD19B6A-5101-47A5-8562-7003483FDC3A}"/>
              </a:ext>
            </a:extLst>
          </p:cNvPr>
          <p:cNvSpPr/>
          <p:nvPr/>
        </p:nvSpPr>
        <p:spPr>
          <a:xfrm>
            <a:off x="426837" y="1469723"/>
            <a:ext cx="3211689" cy="1335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Apparatus </a:t>
            </a:r>
          </a:p>
          <a:p>
            <a:pPr marL="722313" lvl="0" indent="-180975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•	Motion sensor</a:t>
            </a:r>
          </a:p>
          <a:p>
            <a:pPr marL="722313" lvl="0" indent="-180975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•	Data-logger</a:t>
            </a:r>
          </a:p>
          <a:p>
            <a:pPr marL="722313" lvl="0" indent="-180975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•	Connecting cables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3A5267-9066-494F-B5A9-742B14A31D19}"/>
              </a:ext>
            </a:extLst>
          </p:cNvPr>
          <p:cNvSpPr/>
          <p:nvPr/>
        </p:nvSpPr>
        <p:spPr>
          <a:xfrm>
            <a:off x="432000" y="3175831"/>
            <a:ext cx="8285163" cy="2429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Method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 up the equipment to plot a velocity-time graph.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velocity-time graph you are shown, </a:t>
            </a:r>
          </a:p>
          <a:p>
            <a:pPr marL="285750" lvl="0" indent="-285750" defTabSz="914400">
              <a:lnSpc>
                <a:spcPct val="114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Write a description of how a person should walk to copy the motion it shows.</a:t>
            </a:r>
          </a:p>
          <a:p>
            <a:pPr marL="285750" lvl="0" indent="-285750" defTabSz="914400">
              <a:lnSpc>
                <a:spcPct val="114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Walk in front of the motion sensor to check your answer*.</a:t>
            </a:r>
          </a:p>
          <a:p>
            <a:pPr marL="285750" lvl="0" indent="-285750" defTabSz="914400">
              <a:lnSpc>
                <a:spcPct val="114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necessary, improve your description and try again.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53455C36-10E2-489B-A2A6-D7DC3C7FF089}"/>
              </a:ext>
            </a:extLst>
          </p:cNvPr>
          <p:cNvSpPr txBox="1">
            <a:spLocks/>
          </p:cNvSpPr>
          <p:nvPr/>
        </p:nvSpPr>
        <p:spPr>
          <a:xfrm>
            <a:off x="432000" y="5801784"/>
            <a:ext cx="8285163" cy="50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spcAft>
                <a:spcPts val="1200"/>
              </a:spcAft>
              <a:defRPr/>
            </a:pPr>
            <a:r>
              <a:rPr lang="en-US" sz="1400" b="1" i="1" dirty="0"/>
              <a:t>*This works best at slower speeds.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8964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00F125-3280-48D1-B0B3-F1ECB486A847}"/>
              </a:ext>
            </a:extLst>
          </p:cNvPr>
          <p:cNvSpPr txBox="1"/>
          <p:nvPr/>
        </p:nvSpPr>
        <p:spPr>
          <a:xfrm>
            <a:off x="432000" y="864000"/>
            <a:ext cx="82730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1.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Describe the motion shown by this graph.</a:t>
            </a:r>
          </a:p>
          <a:p>
            <a:pPr marL="354013" indent="-354013"/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	Check to see if you are right.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2FD70C-4F6B-4D57-93B7-527C82EBB9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544" y="1593557"/>
            <a:ext cx="7199999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9880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15FCCE-6159-4331-8841-3616E6DBAF9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440000"/>
            <a:ext cx="7200000" cy="4320000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B3F003-741A-43F6-9203-8B1C8E823D5B}"/>
              </a:ext>
            </a:extLst>
          </p:cNvPr>
          <p:cNvSpPr txBox="1"/>
          <p:nvPr/>
        </p:nvSpPr>
        <p:spPr>
          <a:xfrm>
            <a:off x="432000" y="864000"/>
            <a:ext cx="82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2.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What about this graph?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3372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A6FB8B-035F-47C0-BD8C-E9574755D5F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440000"/>
            <a:ext cx="7200000" cy="4320000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D0A51B-1596-467B-BA17-C4E09BD7C3D8}"/>
              </a:ext>
            </a:extLst>
          </p:cNvPr>
          <p:cNvSpPr txBox="1"/>
          <p:nvPr/>
        </p:nvSpPr>
        <p:spPr>
          <a:xfrm>
            <a:off x="432000" y="864000"/>
            <a:ext cx="82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3.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And this graph?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4182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3B75FC-B754-49DE-9E61-AADB3BD591F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440000"/>
            <a:ext cx="7200000" cy="43200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464C15-7DCF-4061-9928-E33923EC87DF}"/>
              </a:ext>
            </a:extLst>
          </p:cNvPr>
          <p:cNvSpPr txBox="1"/>
          <p:nvPr/>
        </p:nvSpPr>
        <p:spPr>
          <a:xfrm>
            <a:off x="432000" y="864000"/>
            <a:ext cx="82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4.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What is the motion shown by this graph?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302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67EF68-77F2-4001-BD64-6266FCD271D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440000"/>
            <a:ext cx="7200000" cy="43200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718AD0-AB3F-4744-996E-3BEE7A75B4E1}"/>
              </a:ext>
            </a:extLst>
          </p:cNvPr>
          <p:cNvSpPr txBox="1"/>
          <p:nvPr/>
        </p:nvSpPr>
        <p:spPr>
          <a:xfrm>
            <a:off x="432000" y="864000"/>
            <a:ext cx="82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5.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What is the motion shown by this graph?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5697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D7D12D-9F19-451D-A024-25CC8A92DDA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440000"/>
            <a:ext cx="7200000" cy="43200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805977-73E9-4B0E-A09C-A7D4B37320C0}"/>
              </a:ext>
            </a:extLst>
          </p:cNvPr>
          <p:cNvSpPr txBox="1"/>
          <p:nvPr/>
        </p:nvSpPr>
        <p:spPr>
          <a:xfrm>
            <a:off x="432000" y="864000"/>
            <a:ext cx="82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6.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Describe the motion shown by this graph.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7435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32AB1C-2228-4F17-ADB8-329A38A2843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440000"/>
            <a:ext cx="7200000" cy="43200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498E0A-2148-4F17-AD05-8F467D9B828C}"/>
              </a:ext>
            </a:extLst>
          </p:cNvPr>
          <p:cNvSpPr txBox="1"/>
          <p:nvPr/>
        </p:nvSpPr>
        <p:spPr>
          <a:xfrm>
            <a:off x="432000" y="864000"/>
            <a:ext cx="82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7.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What is the motion shown by this graph?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0124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Shaping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98093A-BCAB-4452-B0A3-68969E7EA7C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440000"/>
            <a:ext cx="7200000" cy="4320000"/>
          </a:xfrm>
          <a:prstGeom prst="rect">
            <a:avLst/>
          </a:prstGeom>
          <a:noFill/>
        </p:spPr>
      </p:pic>
      <p:sp>
        <p:nvSpPr>
          <p:cNvPr id="8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0992CC77-DD30-45F2-BEBC-F0AE71A8BD94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171652-BD0F-4BB1-81D8-D52883851C36}"/>
              </a:ext>
            </a:extLst>
          </p:cNvPr>
          <p:cNvSpPr txBox="1"/>
          <p:nvPr/>
        </p:nvSpPr>
        <p:spPr>
          <a:xfrm>
            <a:off x="432000" y="864000"/>
            <a:ext cx="827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/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</a:rPr>
              <a:t>8.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	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 What is the motion shown by this graph?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572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32000" y="863126"/>
            <a:ext cx="8267157" cy="8959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1.</a:t>
            </a:r>
            <a:r>
              <a:rPr lang="en-US" dirty="0"/>
              <a:t>	What is the velocity of the train at each time?</a:t>
            </a:r>
          </a:p>
          <a:p>
            <a:pPr marL="358775" marR="0" lvl="0" indent="-358775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	</a:t>
            </a:r>
            <a:r>
              <a:rPr lang="en-US" b="1" dirty="0"/>
              <a:t>Answers: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2F753A5-85D8-4CDD-8793-DDB592398C67}"/>
              </a:ext>
            </a:extLst>
          </p:cNvPr>
          <p:cNvCxnSpPr>
            <a:cxnSpLocks/>
            <a:stCxn id="19" idx="3"/>
            <a:endCxn id="45" idx="1"/>
          </p:cNvCxnSpPr>
          <p:nvPr/>
        </p:nvCxnSpPr>
        <p:spPr>
          <a:xfrm>
            <a:off x="5847797" y="2454024"/>
            <a:ext cx="869942" cy="686485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84F3AC-DE17-42D9-BAA3-4BC06DB37CF0}"/>
              </a:ext>
            </a:extLst>
          </p:cNvPr>
          <p:cNvCxnSpPr>
            <a:cxnSpLocks/>
            <a:stCxn id="21" idx="3"/>
            <a:endCxn id="44" idx="1"/>
          </p:cNvCxnSpPr>
          <p:nvPr/>
        </p:nvCxnSpPr>
        <p:spPr>
          <a:xfrm flipV="1">
            <a:off x="5847797" y="2689301"/>
            <a:ext cx="869942" cy="227833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39C5CF7-8BAD-431D-9E72-B659DEE5AD46}"/>
              </a:ext>
            </a:extLst>
          </p:cNvPr>
          <p:cNvCxnSpPr>
            <a:cxnSpLocks/>
            <a:stCxn id="23" idx="3"/>
            <a:endCxn id="46" idx="1"/>
          </p:cNvCxnSpPr>
          <p:nvPr/>
        </p:nvCxnSpPr>
        <p:spPr>
          <a:xfrm>
            <a:off x="5847797" y="3392118"/>
            <a:ext cx="869942" cy="187775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6A23778-A3B3-4357-974B-8224A363C7D4}"/>
              </a:ext>
            </a:extLst>
          </p:cNvPr>
          <p:cNvCxnSpPr>
            <a:cxnSpLocks/>
            <a:stCxn id="24" idx="3"/>
            <a:endCxn id="49" idx="1"/>
          </p:cNvCxnSpPr>
          <p:nvPr/>
        </p:nvCxnSpPr>
        <p:spPr>
          <a:xfrm>
            <a:off x="5847797" y="3855227"/>
            <a:ext cx="869942" cy="1090227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CFF4EDB-3E57-488F-BADC-CBA1DB588874}"/>
              </a:ext>
            </a:extLst>
          </p:cNvPr>
          <p:cNvCxnSpPr>
            <a:cxnSpLocks/>
            <a:stCxn id="25" idx="3"/>
            <a:endCxn id="47" idx="1"/>
          </p:cNvCxnSpPr>
          <p:nvPr/>
        </p:nvCxnSpPr>
        <p:spPr>
          <a:xfrm flipV="1">
            <a:off x="5847797" y="4019233"/>
            <a:ext cx="869942" cy="322854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040A6F5-28AE-46F1-969B-AE7BBB0BB1A6}"/>
              </a:ext>
            </a:extLst>
          </p:cNvPr>
          <p:cNvCxnSpPr>
            <a:cxnSpLocks/>
            <a:stCxn id="37" idx="3"/>
            <a:endCxn id="47" idx="1"/>
          </p:cNvCxnSpPr>
          <p:nvPr/>
        </p:nvCxnSpPr>
        <p:spPr>
          <a:xfrm flipV="1">
            <a:off x="5847797" y="4019233"/>
            <a:ext cx="869942" cy="797838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3AFBE99-5F8E-4874-8113-D2A5C03FE8BD}"/>
              </a:ext>
            </a:extLst>
          </p:cNvPr>
          <p:cNvGrpSpPr/>
          <p:nvPr/>
        </p:nvGrpSpPr>
        <p:grpSpPr>
          <a:xfrm>
            <a:off x="432000" y="1924091"/>
            <a:ext cx="8280000" cy="3714936"/>
            <a:chOff x="432000" y="1924091"/>
            <a:chExt cx="8280000" cy="371493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103E962-76BB-4F9C-B931-FB7DA0DDF1A8}"/>
                </a:ext>
              </a:extLst>
            </p:cNvPr>
            <p:cNvGrpSpPr/>
            <p:nvPr/>
          </p:nvGrpSpPr>
          <p:grpSpPr>
            <a:xfrm>
              <a:off x="432000" y="1924091"/>
              <a:ext cx="5415797" cy="3714936"/>
              <a:chOff x="432000" y="1871979"/>
              <a:chExt cx="5415797" cy="3714936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23EB5AD6-2438-478B-B9BA-3929762597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00" y="2114262"/>
                <a:ext cx="4696054" cy="3210375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</p:pic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379BC05-86C0-4D79-92EF-1AFFED8DD112}"/>
                  </a:ext>
                </a:extLst>
              </p:cNvPr>
              <p:cNvSpPr/>
              <p:nvPr/>
            </p:nvSpPr>
            <p:spPr>
              <a:xfrm>
                <a:off x="4567687" y="1871979"/>
                <a:ext cx="1079351" cy="3714936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7204268-67C0-47FC-B64F-AFBD49D77632}"/>
                  </a:ext>
                </a:extLst>
              </p:cNvPr>
              <p:cNvGrpSpPr/>
              <p:nvPr/>
            </p:nvGrpSpPr>
            <p:grpSpPr>
              <a:xfrm>
                <a:off x="4768445" y="2222218"/>
                <a:ext cx="1079352" cy="2722435"/>
                <a:chOff x="556131" y="463137"/>
                <a:chExt cx="1079500" cy="2722600"/>
              </a:xfrm>
            </p:grpSpPr>
            <p:sp>
              <p:nvSpPr>
                <p:cNvPr id="19" name="TextBox 26">
                  <a:extLst>
                    <a:ext uri="{FF2B5EF4-FFF2-40B4-BE49-F238E27FC236}">
                      <a16:creationId xmlns:a16="http://schemas.microsoft.com/office/drawing/2014/main" id="{EFE38B18-C436-4650-BE5B-09AA37FCF1D4}"/>
                    </a:ext>
                  </a:extLst>
                </p:cNvPr>
                <p:cNvSpPr txBox="1"/>
                <p:nvPr/>
              </p:nvSpPr>
              <p:spPr>
                <a:xfrm>
                  <a:off x="556131" y="463137"/>
                  <a:ext cx="1079500" cy="35941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r>
                    <a:rPr lang="en-GB" sz="1400" kern="1200" dirty="0">
                      <a:solidFill>
                        <a:schemeClr val="tx2">
                          <a:lumMod val="50000"/>
                        </a:schemeClr>
                      </a:solidFill>
                      <a:effectLst/>
                      <a:latin typeface="Verdana" panose="020B0604030504040204" pitchFamily="34" charset="0"/>
                      <a:ea typeface="Verdana" panose="020B0604030504040204" pitchFamily="34" charset="0"/>
                    </a:rPr>
                    <a:t>10 s</a:t>
                  </a:r>
                  <a:endParaRPr lang="en-GB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21" name="TextBox 26">
                  <a:extLst>
                    <a:ext uri="{FF2B5EF4-FFF2-40B4-BE49-F238E27FC236}">
                      <a16:creationId xmlns:a16="http://schemas.microsoft.com/office/drawing/2014/main" id="{C1FAF1ED-2A5A-4B4D-932D-9245378DAA12}"/>
                    </a:ext>
                  </a:extLst>
                </p:cNvPr>
                <p:cNvSpPr txBox="1"/>
                <p:nvPr/>
              </p:nvSpPr>
              <p:spPr>
                <a:xfrm>
                  <a:off x="556131" y="926275"/>
                  <a:ext cx="1079500" cy="35941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txBody>
                <a:bodyPr wrap="square" rtlCol="0" anchor="ctr">
                  <a:noAutofit/>
                </a:bodyPr>
                <a:lstStyle/>
                <a:p>
                  <a:pPr algn="ctr">
                    <a:tabLst>
                      <a:tab pos="2865755" algn="ctr"/>
                      <a:tab pos="5731510" algn="r"/>
                    </a:tabLst>
                  </a:pPr>
                  <a:r>
                    <a:rPr lang="en-GB" sz="1400" kern="1200">
                      <a:solidFill>
                        <a:schemeClr val="tx2">
                          <a:lumMod val="50000"/>
                        </a:schemeClr>
                      </a:solidFill>
                      <a:effectLst/>
                      <a:latin typeface="Verdana" panose="020B0604030504040204" pitchFamily="34" charset="0"/>
                      <a:ea typeface="Verdana" panose="020B0604030504040204" pitchFamily="34" charset="0"/>
                      <a:cs typeface="Calibri" panose="020F0502020204030204" pitchFamily="34" charset="0"/>
                    </a:rPr>
                    <a:t>0 s</a:t>
                  </a:r>
                  <a:endParaRPr lang="en-GB" sz="14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TextBox 26">
                  <a:extLst>
                    <a:ext uri="{FF2B5EF4-FFF2-40B4-BE49-F238E27FC236}">
                      <a16:creationId xmlns:a16="http://schemas.microsoft.com/office/drawing/2014/main" id="{152E9608-4CC8-44DA-A1AB-E452BDEEE5BA}"/>
                    </a:ext>
                  </a:extLst>
                </p:cNvPr>
                <p:cNvSpPr txBox="1"/>
                <p:nvPr/>
              </p:nvSpPr>
              <p:spPr>
                <a:xfrm>
                  <a:off x="556131" y="1401288"/>
                  <a:ext cx="1079500" cy="35941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txBody>
                <a:bodyPr wrap="square" rtlCol="0" anchor="ctr">
                  <a:noAutofit/>
                </a:bodyPr>
                <a:lstStyle/>
                <a:p>
                  <a:pPr algn="ctr">
                    <a:tabLst>
                      <a:tab pos="2865755" algn="ctr"/>
                      <a:tab pos="5731510" algn="r"/>
                    </a:tabLst>
                  </a:pPr>
                  <a:r>
                    <a:rPr lang="en-GB" sz="1400" kern="1200">
                      <a:solidFill>
                        <a:schemeClr val="tx2">
                          <a:lumMod val="50000"/>
                        </a:schemeClr>
                      </a:solidFill>
                      <a:effectLst/>
                      <a:latin typeface="Verdana" panose="020B0604030504040204" pitchFamily="34" charset="0"/>
                      <a:ea typeface="Verdana" panose="020B0604030504040204" pitchFamily="34" charset="0"/>
                      <a:cs typeface="Calibri" panose="020F0502020204030204" pitchFamily="34" charset="0"/>
                    </a:rPr>
                    <a:t>20 s</a:t>
                  </a:r>
                  <a:endParaRPr lang="en-GB" sz="14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TextBox 26">
                  <a:extLst>
                    <a:ext uri="{FF2B5EF4-FFF2-40B4-BE49-F238E27FC236}">
                      <a16:creationId xmlns:a16="http://schemas.microsoft.com/office/drawing/2014/main" id="{3BC9752C-664D-4A09-8B3C-83582537D628}"/>
                    </a:ext>
                  </a:extLst>
                </p:cNvPr>
                <p:cNvSpPr txBox="1"/>
                <p:nvPr/>
              </p:nvSpPr>
              <p:spPr>
                <a:xfrm>
                  <a:off x="556131" y="1864425"/>
                  <a:ext cx="1079500" cy="35941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txBody>
                <a:bodyPr wrap="square" rtlCol="0" anchor="ctr">
                  <a:noAutofit/>
                </a:bodyPr>
                <a:lstStyle/>
                <a:p>
                  <a:pPr algn="ctr">
                    <a:tabLst>
                      <a:tab pos="2865755" algn="ctr"/>
                      <a:tab pos="5731510" algn="r"/>
                    </a:tabLst>
                  </a:pPr>
                  <a:r>
                    <a:rPr lang="en-GB" sz="1400" kern="1200">
                      <a:solidFill>
                        <a:schemeClr val="tx2">
                          <a:lumMod val="50000"/>
                        </a:schemeClr>
                      </a:solidFill>
                      <a:effectLst/>
                      <a:latin typeface="Verdana" panose="020B0604030504040204" pitchFamily="34" charset="0"/>
                      <a:ea typeface="Verdana" panose="020B0604030504040204" pitchFamily="34" charset="0"/>
                      <a:cs typeface="Calibri" panose="020F0502020204030204" pitchFamily="34" charset="0"/>
                    </a:rPr>
                    <a:t>40 s</a:t>
                  </a:r>
                  <a:endParaRPr lang="en-GB" sz="14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TextBox 26">
                  <a:extLst>
                    <a:ext uri="{FF2B5EF4-FFF2-40B4-BE49-F238E27FC236}">
                      <a16:creationId xmlns:a16="http://schemas.microsoft.com/office/drawing/2014/main" id="{AC7C35A3-4298-41E8-8CF4-1020F4B42F47}"/>
                    </a:ext>
                  </a:extLst>
                </p:cNvPr>
                <p:cNvSpPr txBox="1"/>
                <p:nvPr/>
              </p:nvSpPr>
              <p:spPr>
                <a:xfrm>
                  <a:off x="556131" y="2351314"/>
                  <a:ext cx="1079500" cy="35941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txBody>
                <a:bodyPr wrap="square" rtlCol="0" anchor="ctr">
                  <a:noAutofit/>
                </a:bodyPr>
                <a:lstStyle/>
                <a:p>
                  <a:pPr algn="ctr">
                    <a:tabLst>
                      <a:tab pos="2865755" algn="ctr"/>
                      <a:tab pos="5731510" algn="r"/>
                    </a:tabLst>
                  </a:pPr>
                  <a:r>
                    <a:rPr lang="en-GB" sz="1400" kern="1200">
                      <a:solidFill>
                        <a:schemeClr val="tx2">
                          <a:lumMod val="50000"/>
                        </a:schemeClr>
                      </a:solidFill>
                      <a:effectLst/>
                      <a:latin typeface="Verdana" panose="020B0604030504040204" pitchFamily="34" charset="0"/>
                      <a:ea typeface="Verdana" panose="020B0604030504040204" pitchFamily="34" charset="0"/>
                      <a:cs typeface="Calibri" panose="020F0502020204030204" pitchFamily="34" charset="0"/>
                    </a:rPr>
                    <a:t>30 s</a:t>
                  </a:r>
                  <a:endParaRPr lang="en-GB" sz="140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TextBox 26">
                  <a:extLst>
                    <a:ext uri="{FF2B5EF4-FFF2-40B4-BE49-F238E27FC236}">
                      <a16:creationId xmlns:a16="http://schemas.microsoft.com/office/drawing/2014/main" id="{93E0CB73-7219-4258-82C7-1C2A7A711C6B}"/>
                    </a:ext>
                  </a:extLst>
                </p:cNvPr>
                <p:cNvSpPr txBox="1"/>
                <p:nvPr/>
              </p:nvSpPr>
              <p:spPr>
                <a:xfrm>
                  <a:off x="556131" y="2826327"/>
                  <a:ext cx="1079500" cy="359410"/>
                </a:xfrm>
                <a:prstGeom prst="rect">
                  <a:avLst/>
                </a:prstGeom>
                <a:solidFill>
                  <a:srgbClr val="FAFAEA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txBody>
                <a:bodyPr wrap="square" rtlCol="0" anchor="ctr">
                  <a:noAutofit/>
                </a:bodyPr>
                <a:lstStyle/>
                <a:p>
                  <a:pPr algn="ctr">
                    <a:tabLst>
                      <a:tab pos="2865755" algn="ctr"/>
                      <a:tab pos="5731510" algn="r"/>
                    </a:tabLst>
                  </a:pPr>
                  <a:r>
                    <a:rPr lang="en-GB" sz="1400" kern="1200" dirty="0">
                      <a:solidFill>
                        <a:schemeClr val="tx2">
                          <a:lumMod val="50000"/>
                        </a:schemeClr>
                      </a:solidFill>
                      <a:effectLst/>
                      <a:latin typeface="Verdana" panose="020B0604030504040204" pitchFamily="34" charset="0"/>
                      <a:ea typeface="Verdana" panose="020B0604030504040204" pitchFamily="34" charset="0"/>
                      <a:cs typeface="Calibri" panose="020F0502020204030204" pitchFamily="34" charset="0"/>
                    </a:rPr>
                    <a:t>45 s</a:t>
                  </a:r>
                  <a:endParaRPr lang="en-GB" sz="14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3" name="TextBox 26">
              <a:extLst>
                <a:ext uri="{FF2B5EF4-FFF2-40B4-BE49-F238E27FC236}">
                  <a16:creationId xmlns:a16="http://schemas.microsoft.com/office/drawing/2014/main" id="{90CBEB2A-4460-4303-B7D7-B4E899767B38}"/>
                </a:ext>
              </a:extLst>
            </p:cNvPr>
            <p:cNvSpPr txBox="1"/>
            <p:nvPr/>
          </p:nvSpPr>
          <p:spPr>
            <a:xfrm>
              <a:off x="6717739" y="2058350"/>
              <a:ext cx="1994261" cy="3593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10 m/s to the right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26">
              <a:extLst>
                <a:ext uri="{FF2B5EF4-FFF2-40B4-BE49-F238E27FC236}">
                  <a16:creationId xmlns:a16="http://schemas.microsoft.com/office/drawing/2014/main" id="{AE672D9D-E103-40C1-B6F3-588B76F992BB}"/>
                </a:ext>
              </a:extLst>
            </p:cNvPr>
            <p:cNvSpPr txBox="1"/>
            <p:nvPr/>
          </p:nvSpPr>
          <p:spPr>
            <a:xfrm>
              <a:off x="6717739" y="2509607"/>
              <a:ext cx="1994261" cy="3593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6 m/s to the right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26">
              <a:extLst>
                <a:ext uri="{FF2B5EF4-FFF2-40B4-BE49-F238E27FC236}">
                  <a16:creationId xmlns:a16="http://schemas.microsoft.com/office/drawing/2014/main" id="{C99EDA57-804E-401E-916B-27EF170AC873}"/>
                </a:ext>
              </a:extLst>
            </p:cNvPr>
            <p:cNvSpPr txBox="1"/>
            <p:nvPr/>
          </p:nvSpPr>
          <p:spPr>
            <a:xfrm>
              <a:off x="6717739" y="2960815"/>
              <a:ext cx="1994261" cy="3593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5 m/s to the right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26">
              <a:extLst>
                <a:ext uri="{FF2B5EF4-FFF2-40B4-BE49-F238E27FC236}">
                  <a16:creationId xmlns:a16="http://schemas.microsoft.com/office/drawing/2014/main" id="{EC4712C1-7860-495B-83A2-2C4636960E9C}"/>
                </a:ext>
              </a:extLst>
            </p:cNvPr>
            <p:cNvSpPr txBox="1"/>
            <p:nvPr/>
          </p:nvSpPr>
          <p:spPr>
            <a:xfrm>
              <a:off x="6717739" y="3400199"/>
              <a:ext cx="1994261" cy="3593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0 m/s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26">
              <a:extLst>
                <a:ext uri="{FF2B5EF4-FFF2-40B4-BE49-F238E27FC236}">
                  <a16:creationId xmlns:a16="http://schemas.microsoft.com/office/drawing/2014/main" id="{FD6E0E3C-27CD-4A47-9083-805D0411305D}"/>
                </a:ext>
              </a:extLst>
            </p:cNvPr>
            <p:cNvSpPr txBox="1"/>
            <p:nvPr/>
          </p:nvSpPr>
          <p:spPr>
            <a:xfrm>
              <a:off x="6717739" y="3839539"/>
              <a:ext cx="1994261" cy="3593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5 m/s to the left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26">
              <a:extLst>
                <a:ext uri="{FF2B5EF4-FFF2-40B4-BE49-F238E27FC236}">
                  <a16:creationId xmlns:a16="http://schemas.microsoft.com/office/drawing/2014/main" id="{94CBAF18-3EA7-4064-AC6B-57323B44A2C5}"/>
                </a:ext>
              </a:extLst>
            </p:cNvPr>
            <p:cNvSpPr txBox="1"/>
            <p:nvPr/>
          </p:nvSpPr>
          <p:spPr>
            <a:xfrm>
              <a:off x="6717739" y="4302647"/>
              <a:ext cx="1994261" cy="3593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6</a:t>
              </a: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 m/s to the left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26">
              <a:extLst>
                <a:ext uri="{FF2B5EF4-FFF2-40B4-BE49-F238E27FC236}">
                  <a16:creationId xmlns:a16="http://schemas.microsoft.com/office/drawing/2014/main" id="{7BF08E0B-40F0-4C44-964E-05FF6BFDA84A}"/>
                </a:ext>
              </a:extLst>
            </p:cNvPr>
            <p:cNvSpPr txBox="1"/>
            <p:nvPr/>
          </p:nvSpPr>
          <p:spPr>
            <a:xfrm>
              <a:off x="6717739" y="4765760"/>
              <a:ext cx="1994261" cy="3593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10 m/s to the left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699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Translating motion graphs (1)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29599" cy="799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have had a go at drawing a velocity-time graph. 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want to show the same movement as this displacement-time graph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/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3986DC43-39FD-42CF-AA8B-B60A5C079B76}"/>
              </a:ext>
            </a:extLst>
          </p:cNvPr>
          <p:cNvSpPr txBox="1">
            <a:spLocks/>
          </p:cNvSpPr>
          <p:nvPr/>
        </p:nvSpPr>
        <p:spPr>
          <a:xfrm>
            <a:off x="429958" y="3085530"/>
            <a:ext cx="4230583" cy="400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are the graphs they drew:</a:t>
            </a:r>
            <a:endParaRPr lang="en-US" sz="1600" dirty="0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424F252-AC4D-4301-9593-91705DDA443B}"/>
              </a:ext>
            </a:extLst>
          </p:cNvPr>
          <p:cNvGrpSpPr/>
          <p:nvPr/>
        </p:nvGrpSpPr>
        <p:grpSpPr>
          <a:xfrm>
            <a:off x="3513421" y="1652312"/>
            <a:ext cx="1839498" cy="1337023"/>
            <a:chOff x="3282795" y="1680247"/>
            <a:chExt cx="1839498" cy="133702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344791B-CF78-4F4B-8459-9C89B7B3AF2F}"/>
                </a:ext>
              </a:extLst>
            </p:cNvPr>
            <p:cNvGrpSpPr/>
            <p:nvPr/>
          </p:nvGrpSpPr>
          <p:grpSpPr>
            <a:xfrm>
              <a:off x="3282795" y="1680247"/>
              <a:ext cx="1839498" cy="1337023"/>
              <a:chOff x="3282795" y="1680247"/>
              <a:chExt cx="1839498" cy="1337023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D60C6561-7F03-40DE-A585-7A33759E447E}"/>
                  </a:ext>
                </a:extLst>
              </p:cNvPr>
              <p:cNvGrpSpPr/>
              <p:nvPr/>
            </p:nvGrpSpPr>
            <p:grpSpPr>
              <a:xfrm>
                <a:off x="3282795" y="1680247"/>
                <a:ext cx="1839498" cy="1337023"/>
                <a:chOff x="3282795" y="1680247"/>
                <a:chExt cx="1839498" cy="1337023"/>
              </a:xfrm>
            </p:grpSpPr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E802F0DC-DEAA-42C5-81E9-FBDC825B8203}"/>
                    </a:ext>
                  </a:extLst>
                </p:cNvPr>
                <p:cNvGrpSpPr/>
                <p:nvPr/>
              </p:nvGrpSpPr>
              <p:grpSpPr>
                <a:xfrm>
                  <a:off x="3282795" y="1680247"/>
                  <a:ext cx="1839498" cy="1337023"/>
                  <a:chOff x="456682" y="4060797"/>
                  <a:chExt cx="1839498" cy="1337023"/>
                </a:xfrm>
              </p:grpSpPr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88759F7C-7AAF-4741-9E71-6082DF4F8DE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7358" y="4480121"/>
                    <a:ext cx="1084856" cy="2462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A6565380-467A-4B97-AE7D-E4358E3314BE}"/>
                      </a:ext>
                    </a:extLst>
                  </p:cNvPr>
                  <p:cNvCxnSpPr/>
                  <p:nvPr/>
                </p:nvCxnSpPr>
                <p:spPr>
                  <a:xfrm>
                    <a:off x="676180" y="4068626"/>
                    <a:ext cx="0" cy="108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FE576FC1-05BC-487D-9454-3B5AC05770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6180" y="5148626"/>
                    <a:ext cx="162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87C12DDE-EE52-4289-B168-A0724CA6827E}"/>
                      </a:ext>
                    </a:extLst>
                  </p:cNvPr>
                  <p:cNvSpPr txBox="1"/>
                  <p:nvPr/>
                </p:nvSpPr>
                <p:spPr>
                  <a:xfrm>
                    <a:off x="975846" y="5151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75270320-E6FC-4DFD-982E-DF68F56050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2293" y="1760076"/>
                  <a:ext cx="576000" cy="1008000"/>
                </a:xfrm>
                <a:prstGeom prst="line">
                  <a:avLst/>
                </a:prstGeom>
                <a:ln w="25400" cap="rnd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1C53C58D-3545-45DA-8DC3-2A66C4E648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6810" y="1760076"/>
                <a:ext cx="576000" cy="0"/>
              </a:xfrm>
              <a:prstGeom prst="line">
                <a:avLst/>
              </a:prstGeom>
              <a:ln w="25400" cap="rnd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57254BC-1237-4123-8378-8B4D511D66A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48318" y="1757103"/>
              <a:ext cx="288000" cy="1008000"/>
            </a:xfrm>
            <a:prstGeom prst="line">
              <a:avLst/>
            </a:prstGeom>
            <a:ln w="254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83CDD6ED-818A-41EB-9B3B-E647EAC5110B}"/>
              </a:ext>
            </a:extLst>
          </p:cNvPr>
          <p:cNvGrpSpPr/>
          <p:nvPr/>
        </p:nvGrpSpPr>
        <p:grpSpPr>
          <a:xfrm>
            <a:off x="429958" y="3619641"/>
            <a:ext cx="8271946" cy="1684934"/>
            <a:chOff x="429958" y="3848241"/>
            <a:chExt cx="8271946" cy="1684934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6D8DB25C-CBA3-41EA-8A1E-D3BC67BEB835}"/>
                </a:ext>
              </a:extLst>
            </p:cNvPr>
            <p:cNvGrpSpPr/>
            <p:nvPr/>
          </p:nvGrpSpPr>
          <p:grpSpPr>
            <a:xfrm>
              <a:off x="429958" y="3848241"/>
              <a:ext cx="8271946" cy="1329194"/>
              <a:chOff x="429958" y="3848241"/>
              <a:chExt cx="8271946" cy="1329194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52D65E74-E70F-4B9C-9946-ADC6FB19E690}"/>
                  </a:ext>
                </a:extLst>
              </p:cNvPr>
              <p:cNvGrpSpPr/>
              <p:nvPr/>
            </p:nvGrpSpPr>
            <p:grpSpPr>
              <a:xfrm>
                <a:off x="429958" y="3848241"/>
                <a:ext cx="1866222" cy="1329194"/>
                <a:chOff x="429958" y="3848241"/>
                <a:chExt cx="1866222" cy="1329194"/>
              </a:xfrm>
            </p:grpSpPr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AA068B27-CFC7-40E7-B72D-2E8C26A87AFB}"/>
                    </a:ext>
                  </a:extLst>
                </p:cNvPr>
                <p:cNvGrpSpPr/>
                <p:nvPr/>
              </p:nvGrpSpPr>
              <p:grpSpPr>
                <a:xfrm>
                  <a:off x="429958" y="3848241"/>
                  <a:ext cx="1866222" cy="1329194"/>
                  <a:chOff x="429958" y="4068626"/>
                  <a:chExt cx="1866222" cy="1329194"/>
                </a:xfrm>
              </p:grpSpPr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320BCB95-33A1-4401-AD45-811645DC267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50735" y="4485516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19" name="Straight Connector 18">
                    <a:extLst>
                      <a:ext uri="{FF2B5EF4-FFF2-40B4-BE49-F238E27FC236}">
                        <a16:creationId xmlns:a16="http://schemas.microsoft.com/office/drawing/2014/main" id="{856610D8-51C5-48E6-A7CD-C548242B0CD9}"/>
                      </a:ext>
                    </a:extLst>
                  </p:cNvPr>
                  <p:cNvCxnSpPr/>
                  <p:nvPr/>
                </p:nvCxnSpPr>
                <p:spPr>
                  <a:xfrm>
                    <a:off x="676180" y="4068626"/>
                    <a:ext cx="0" cy="108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139F7173-2B5A-4E2A-AD41-6DFB477849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6180" y="5148626"/>
                    <a:ext cx="162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CD8353A8-7899-4725-8D92-6FD384E57D4F}"/>
                      </a:ext>
                    </a:extLst>
                  </p:cNvPr>
                  <p:cNvSpPr txBox="1"/>
                  <p:nvPr/>
                </p:nvSpPr>
                <p:spPr>
                  <a:xfrm>
                    <a:off x="975846" y="5151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D90EE391-67C3-4909-9820-D5B31DAB526F}"/>
                    </a:ext>
                  </a:extLst>
                </p:cNvPr>
                <p:cNvGrpSpPr/>
                <p:nvPr/>
              </p:nvGrpSpPr>
              <p:grpSpPr>
                <a:xfrm>
                  <a:off x="676180" y="3920241"/>
                  <a:ext cx="1452927" cy="1008000"/>
                  <a:chOff x="676180" y="3920241"/>
                  <a:chExt cx="1452927" cy="1008000"/>
                </a:xfrm>
              </p:grpSpPr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E9023643-108B-4E22-87FC-E5AE8205CE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6180" y="3920241"/>
                    <a:ext cx="576000" cy="1008000"/>
                  </a:xfrm>
                  <a:prstGeom prst="line">
                    <a:avLst/>
                  </a:prstGeom>
                  <a:ln w="25400" cap="rnd">
                    <a:solidFill>
                      <a:srgbClr val="3737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DF43D23D-C1F6-477D-A604-E79BAB3FA3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55582" y="3920241"/>
                    <a:ext cx="576000" cy="0"/>
                  </a:xfrm>
                  <a:prstGeom prst="line">
                    <a:avLst/>
                  </a:prstGeom>
                  <a:ln w="25400" cap="rnd">
                    <a:solidFill>
                      <a:srgbClr val="3737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>
                    <a:extLst>
                      <a:ext uri="{FF2B5EF4-FFF2-40B4-BE49-F238E27FC236}">
                        <a16:creationId xmlns:a16="http://schemas.microsoft.com/office/drawing/2014/main" id="{46660791-8308-490B-B2EF-D67A2C5BCF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841107" y="3920241"/>
                    <a:ext cx="288000" cy="1008000"/>
                  </a:xfrm>
                  <a:prstGeom prst="line">
                    <a:avLst/>
                  </a:prstGeom>
                  <a:ln w="25400" cap="rnd">
                    <a:solidFill>
                      <a:srgbClr val="3737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FF2F09B3-6559-4445-B5D3-4A9FEABE0C5A}"/>
                  </a:ext>
                </a:extLst>
              </p:cNvPr>
              <p:cNvGrpSpPr/>
              <p:nvPr/>
            </p:nvGrpSpPr>
            <p:grpSpPr>
              <a:xfrm>
                <a:off x="2622608" y="3848241"/>
                <a:ext cx="1866222" cy="1329194"/>
                <a:chOff x="2565199" y="3848241"/>
                <a:chExt cx="1866222" cy="1329194"/>
              </a:xfrm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A9960598-D4A9-45C1-AE4C-43B86459660B}"/>
                    </a:ext>
                  </a:extLst>
                </p:cNvPr>
                <p:cNvGrpSpPr/>
                <p:nvPr/>
              </p:nvGrpSpPr>
              <p:grpSpPr>
                <a:xfrm>
                  <a:off x="2565199" y="3848241"/>
                  <a:ext cx="1866222" cy="1329194"/>
                  <a:chOff x="2565199" y="3848241"/>
                  <a:chExt cx="1866222" cy="1329194"/>
                </a:xfrm>
              </p:grpSpPr>
              <p:grpSp>
                <p:nvGrpSpPr>
                  <p:cNvPr id="86" name="Group 85">
                    <a:extLst>
                      <a:ext uri="{FF2B5EF4-FFF2-40B4-BE49-F238E27FC236}">
                        <a16:creationId xmlns:a16="http://schemas.microsoft.com/office/drawing/2014/main" id="{14476493-9658-4735-BFDF-F57A27E48F85}"/>
                      </a:ext>
                    </a:extLst>
                  </p:cNvPr>
                  <p:cNvGrpSpPr/>
                  <p:nvPr/>
                </p:nvGrpSpPr>
                <p:grpSpPr>
                  <a:xfrm>
                    <a:off x="2565199" y="3848241"/>
                    <a:ext cx="1866222" cy="1329194"/>
                    <a:chOff x="2565199" y="3848241"/>
                    <a:chExt cx="1866222" cy="1329194"/>
                  </a:xfrm>
                </p:grpSpPr>
                <p:grpSp>
                  <p:nvGrpSpPr>
                    <p:cNvPr id="43" name="Group 42">
                      <a:extLst>
                        <a:ext uri="{FF2B5EF4-FFF2-40B4-BE49-F238E27FC236}">
                          <a16:creationId xmlns:a16="http://schemas.microsoft.com/office/drawing/2014/main" id="{5F147379-CC46-47EB-A520-92E651A6496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65199" y="3848241"/>
                      <a:ext cx="1866222" cy="1329194"/>
                      <a:chOff x="429958" y="4068626"/>
                      <a:chExt cx="1866222" cy="1329194"/>
                    </a:xfrm>
                  </p:grpSpPr>
                  <p:sp>
                    <p:nvSpPr>
                      <p:cNvPr id="44" name="TextBox 43">
                        <a:extLst>
                          <a:ext uri="{FF2B5EF4-FFF2-40B4-BE49-F238E27FC236}">
                            <a16:creationId xmlns:a16="http://schemas.microsoft.com/office/drawing/2014/main" id="{87BF9568-A632-4B53-ACAC-DC6074F19481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150735" y="4485516"/>
                        <a:ext cx="804668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000" b="1" dirty="0">
                            <a:ea typeface="Verdana" panose="020B0604030504040204" pitchFamily="34" charset="0"/>
                          </a:rPr>
                          <a:t>Velocity</a:t>
                        </a:r>
                      </a:p>
                    </p:txBody>
                  </p: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FE69462D-1993-4CDB-A338-BEF5EF8E41F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676180" y="4068626"/>
                        <a:ext cx="0" cy="108000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464EC0CE-94DB-4639-9788-499ED772972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76180" y="5148626"/>
                        <a:ext cx="162000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7" name="TextBox 46">
                        <a:extLst>
                          <a:ext uri="{FF2B5EF4-FFF2-40B4-BE49-F238E27FC236}">
                            <a16:creationId xmlns:a16="http://schemas.microsoft.com/office/drawing/2014/main" id="{B85683A0-FEF6-450A-B24E-EE39A706FCC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75846" y="5151599"/>
                        <a:ext cx="804668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000" b="1" dirty="0">
                            <a:ea typeface="Verdana" panose="020B0604030504040204" pitchFamily="34" charset="0"/>
                          </a:rPr>
                          <a:t>Time</a:t>
                        </a:r>
                      </a:p>
                    </p:txBody>
                  </p:sp>
                </p:grpSp>
                <p:cxnSp>
                  <p:nvCxnSpPr>
                    <p:cNvPr id="85" name="Straight Connector 84">
                      <a:extLst>
                        <a:ext uri="{FF2B5EF4-FFF2-40B4-BE49-F238E27FC236}">
                          <a16:creationId xmlns:a16="http://schemas.microsoft.com/office/drawing/2014/main" id="{207B0720-6044-46AB-A493-BA659C735E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11421" y="4484764"/>
                      <a:ext cx="576000" cy="0"/>
                    </a:xfrm>
                    <a:prstGeom prst="line">
                      <a:avLst/>
                    </a:prstGeom>
                    <a:ln w="25400" cap="rnd">
                      <a:solidFill>
                        <a:srgbClr val="3737F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EAB1E0DF-AFB0-4971-B88D-C44631669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95196" y="4928241"/>
                    <a:ext cx="576000" cy="0"/>
                  </a:xfrm>
                  <a:prstGeom prst="line">
                    <a:avLst/>
                  </a:prstGeom>
                  <a:ln w="25400" cap="rnd">
                    <a:solidFill>
                      <a:srgbClr val="3737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>
                    <a:extLst>
                      <a:ext uri="{FF2B5EF4-FFF2-40B4-BE49-F238E27FC236}">
                        <a16:creationId xmlns:a16="http://schemas.microsoft.com/office/drawing/2014/main" id="{F2A6C57A-2010-4B16-A86C-1FFB2E7DF1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71196" y="4064241"/>
                    <a:ext cx="288000" cy="0"/>
                  </a:xfrm>
                  <a:prstGeom prst="line">
                    <a:avLst/>
                  </a:prstGeom>
                  <a:ln w="25400" cap="rnd">
                    <a:solidFill>
                      <a:srgbClr val="3737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5964DD57-1775-4900-9CED-87C405B08E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387421" y="4493571"/>
                  <a:ext cx="0" cy="432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AA3ED047-12E9-49A2-A264-8638D42E9B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71196" y="4064241"/>
                  <a:ext cx="0" cy="864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E6ECAAF7-C331-4739-AC43-6979F90B1F26}"/>
                  </a:ext>
                </a:extLst>
              </p:cNvPr>
              <p:cNvGrpSpPr/>
              <p:nvPr/>
            </p:nvGrpSpPr>
            <p:grpSpPr>
              <a:xfrm>
                <a:off x="4643033" y="3848241"/>
                <a:ext cx="1866222" cy="1329194"/>
                <a:chOff x="4700440" y="3848241"/>
                <a:chExt cx="1866222" cy="132919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C20A4F36-757F-4197-A76C-A1726C815D7B}"/>
                    </a:ext>
                  </a:extLst>
                </p:cNvPr>
                <p:cNvGrpSpPr/>
                <p:nvPr/>
              </p:nvGrpSpPr>
              <p:grpSpPr>
                <a:xfrm>
                  <a:off x="4700440" y="3848241"/>
                  <a:ext cx="1866222" cy="1329194"/>
                  <a:chOff x="429958" y="4068626"/>
                  <a:chExt cx="1866222" cy="1329194"/>
                </a:xfrm>
              </p:grpSpPr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5017AEE9-18F5-468C-8973-21FEC0DBC84E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50735" y="4485516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CC1CD886-8968-4368-A30D-C937A5D5586C}"/>
                      </a:ext>
                    </a:extLst>
                  </p:cNvPr>
                  <p:cNvCxnSpPr/>
                  <p:nvPr/>
                </p:nvCxnSpPr>
                <p:spPr>
                  <a:xfrm>
                    <a:off x="676180" y="4068626"/>
                    <a:ext cx="0" cy="108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582B0207-C3A3-44F6-801F-9C20BD5A53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6180" y="4608626"/>
                    <a:ext cx="162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0F8CAA18-B692-47D0-9435-726AE7BAD4A8}"/>
                      </a:ext>
                    </a:extLst>
                  </p:cNvPr>
                  <p:cNvSpPr txBox="1"/>
                  <p:nvPr/>
                </p:nvSpPr>
                <p:spPr>
                  <a:xfrm>
                    <a:off x="975846" y="5151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6A1EFEA4-3B49-4AE5-A46F-24CC76646B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58328" y="4133263"/>
                  <a:ext cx="576000" cy="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376CE888-F860-493E-BF65-5469A5DDF3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34328" y="4388241"/>
                  <a:ext cx="576000" cy="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8B3EE880-39AA-4FF5-91E6-E1A13F0DA8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10328" y="4892241"/>
                  <a:ext cx="288000" cy="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E5D80381-BC25-4577-BC0B-F9F65816FD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534328" y="4133263"/>
                  <a:ext cx="0" cy="252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A00C4896-74D3-43C9-9246-4490440C28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10328" y="4388241"/>
                  <a:ext cx="0" cy="504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0F4F1EBA-D909-4597-BDCA-47AAD04B60B8}"/>
                  </a:ext>
                </a:extLst>
              </p:cNvPr>
              <p:cNvGrpSpPr/>
              <p:nvPr/>
            </p:nvGrpSpPr>
            <p:grpSpPr>
              <a:xfrm>
                <a:off x="6835682" y="3848241"/>
                <a:ext cx="1866222" cy="1329194"/>
                <a:chOff x="6835682" y="3848241"/>
                <a:chExt cx="1866222" cy="1329194"/>
              </a:xfrm>
            </p:grpSpPr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5E8B350B-7F86-4E01-9F3A-C14DB811A2A7}"/>
                    </a:ext>
                  </a:extLst>
                </p:cNvPr>
                <p:cNvGrpSpPr/>
                <p:nvPr/>
              </p:nvGrpSpPr>
              <p:grpSpPr>
                <a:xfrm>
                  <a:off x="6835682" y="3848241"/>
                  <a:ext cx="1866222" cy="1329194"/>
                  <a:chOff x="429958" y="4068626"/>
                  <a:chExt cx="1866222" cy="1329194"/>
                </a:xfrm>
              </p:grpSpPr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A2B12C2B-DF42-4C7B-964A-69D2832D8EA2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50735" y="4485516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Velocity</a:t>
                    </a:r>
                  </a:p>
                </p:txBody>
              </p:sp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A7E02BBD-B71A-4C64-99DD-024916CD0ED2}"/>
                      </a:ext>
                    </a:extLst>
                  </p:cNvPr>
                  <p:cNvCxnSpPr/>
                  <p:nvPr/>
                </p:nvCxnSpPr>
                <p:spPr>
                  <a:xfrm>
                    <a:off x="676180" y="4068626"/>
                    <a:ext cx="0" cy="108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>
                    <a:extLst>
                      <a:ext uri="{FF2B5EF4-FFF2-40B4-BE49-F238E27FC236}">
                        <a16:creationId xmlns:a16="http://schemas.microsoft.com/office/drawing/2014/main" id="{F5C530FA-0722-4289-8C36-4E0B2F8FE2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6180" y="5148626"/>
                    <a:ext cx="162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72B3BA60-2FF6-4298-853D-7D9BC7019DBF}"/>
                      </a:ext>
                    </a:extLst>
                  </p:cNvPr>
                  <p:cNvSpPr txBox="1"/>
                  <p:nvPr/>
                </p:nvSpPr>
                <p:spPr>
                  <a:xfrm>
                    <a:off x="975846" y="5151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00" name="Straight Connector 99">
                  <a:extLst>
                    <a:ext uri="{FF2B5EF4-FFF2-40B4-BE49-F238E27FC236}">
                      <a16:creationId xmlns:a16="http://schemas.microsoft.com/office/drawing/2014/main" id="{D8A5ADEE-A97B-4572-A3C0-4C6166E876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99769" y="4484764"/>
                  <a:ext cx="576000" cy="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5EAAFEE9-9243-42DD-B840-057C8F4C55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75769" y="4049792"/>
                  <a:ext cx="594974" cy="434972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B88352B6-E6EC-4561-87A7-87DEB9E767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70743" y="4052764"/>
                  <a:ext cx="288000" cy="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C08B935-03B6-4148-A135-4634EE12E281}"/>
                </a:ext>
              </a:extLst>
            </p:cNvPr>
            <p:cNvSpPr txBox="1"/>
            <p:nvPr/>
          </p:nvSpPr>
          <p:spPr>
            <a:xfrm>
              <a:off x="674312" y="51946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Mustafa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93988EC-2A36-44ED-AB83-695D3AC855AE}"/>
                </a:ext>
              </a:extLst>
            </p:cNvPr>
            <p:cNvSpPr txBox="1"/>
            <p:nvPr/>
          </p:nvSpPr>
          <p:spPr>
            <a:xfrm>
              <a:off x="4945209" y="51946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Simran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B73F3F1-49E7-448B-84B2-506159CEB054}"/>
                </a:ext>
              </a:extLst>
            </p:cNvPr>
            <p:cNvSpPr txBox="1"/>
            <p:nvPr/>
          </p:nvSpPr>
          <p:spPr>
            <a:xfrm>
              <a:off x="2809760" y="51946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Lydia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9F25404-6CDC-4363-95C0-7253AED5C8B6}"/>
                </a:ext>
              </a:extLst>
            </p:cNvPr>
            <p:cNvSpPr txBox="1"/>
            <p:nvPr/>
          </p:nvSpPr>
          <p:spPr>
            <a:xfrm>
              <a:off x="7080658" y="51946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Ryan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60023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817857E-4132-47CA-A930-949CEEC94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11" y="689127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Translating motion graphs (1)</a:t>
            </a:r>
            <a:endParaRPr lang="en-GB" dirty="0"/>
          </a:p>
        </p:txBody>
      </p:sp>
      <p:sp>
        <p:nvSpPr>
          <p:cNvPr id="2" name="Rounded Rectangular Callout 1"/>
          <p:cNvSpPr/>
          <p:nvPr/>
        </p:nvSpPr>
        <p:spPr>
          <a:xfrm>
            <a:off x="733462" y="2779639"/>
            <a:ext cx="2838015" cy="1218183"/>
          </a:xfrm>
          <a:prstGeom prst="wedgeRoundRectCallout">
            <a:avLst>
              <a:gd name="adj1" fmla="val 59625"/>
              <a:gd name="adj2" fmla="val 3081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400" b="1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Mustafa:</a:t>
            </a:r>
            <a:r>
              <a:rPr lang="en-GB" sz="1400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It has the same shape as the d-t graph because it shows the same motion.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5267969" y="4547313"/>
            <a:ext cx="3568772" cy="1224000"/>
          </a:xfrm>
          <a:prstGeom prst="wedgeRoundRectCallout">
            <a:avLst>
              <a:gd name="adj1" fmla="val -61039"/>
              <a:gd name="adj2" fmla="val -5591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400" b="1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Ryan:</a:t>
            </a:r>
            <a:r>
              <a:rPr lang="en-GB" sz="1400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At first the velocity is positive and in the last part, the object is moving faster, so it must speed up in the middle.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267969" y="2728015"/>
            <a:ext cx="3536558" cy="1521896"/>
          </a:xfrm>
          <a:prstGeom prst="wedgeRoundRectCallout">
            <a:avLst>
              <a:gd name="adj1" fmla="val -60161"/>
              <a:gd name="adj2" fmla="val 1933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400" b="1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Lydia:</a:t>
            </a:r>
            <a:r>
              <a:rPr lang="en-GB" sz="1400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At first velocity is positive and in the middle velocity is zero. In the last bit, movement is faster, because the line on the d-t graph is steeper.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0CFE16-B08C-4124-8DE2-767636D21B3A}"/>
              </a:ext>
            </a:extLst>
          </p:cNvPr>
          <p:cNvGrpSpPr/>
          <p:nvPr/>
        </p:nvGrpSpPr>
        <p:grpSpPr>
          <a:xfrm>
            <a:off x="3810348" y="3585415"/>
            <a:ext cx="1127373" cy="1305522"/>
            <a:chOff x="3844934" y="3274084"/>
            <a:chExt cx="1127373" cy="1305522"/>
          </a:xfrm>
        </p:grpSpPr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4308340" y="3326196"/>
              <a:ext cx="656183" cy="880399"/>
              <a:chOff x="-113507" y="8576"/>
              <a:chExt cx="527901" cy="688155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-113507" y="343213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-42805" y="8576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447F96DC-3D4A-42A9-8692-E2D2876CA3BC}"/>
                </a:ext>
              </a:extLst>
            </p:cNvPr>
            <p:cNvSpPr/>
            <p:nvPr/>
          </p:nvSpPr>
          <p:spPr>
            <a:xfrm>
              <a:off x="3844934" y="3702207"/>
              <a:ext cx="656183" cy="45227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EDB0ED3-6DF7-49DB-9B94-7D4A0DAE4B05}"/>
                </a:ext>
              </a:extLst>
            </p:cNvPr>
            <p:cNvSpPr/>
            <p:nvPr/>
          </p:nvSpPr>
          <p:spPr>
            <a:xfrm>
              <a:off x="3932816" y="3274084"/>
              <a:ext cx="480420" cy="494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38" name="Freeform 24">
              <a:extLst>
                <a:ext uri="{FF2B5EF4-FFF2-40B4-BE49-F238E27FC236}">
                  <a16:creationId xmlns:a16="http://schemas.microsoft.com/office/drawing/2014/main" id="{699FCB5A-0658-4CA6-BAF0-13AB2635F33D}"/>
                </a:ext>
              </a:extLst>
            </p:cNvPr>
            <p:cNvSpPr/>
            <p:nvPr/>
          </p:nvSpPr>
          <p:spPr>
            <a:xfrm>
              <a:off x="3944092" y="4009843"/>
              <a:ext cx="656183" cy="45227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630153-3666-489A-939D-837A1E00B16C}"/>
                </a:ext>
              </a:extLst>
            </p:cNvPr>
            <p:cNvSpPr/>
            <p:nvPr/>
          </p:nvSpPr>
          <p:spPr>
            <a:xfrm>
              <a:off x="4031975" y="3581720"/>
              <a:ext cx="480420" cy="4944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0" name="Freeform 20">
              <a:extLst>
                <a:ext uri="{FF2B5EF4-FFF2-40B4-BE49-F238E27FC236}">
                  <a16:creationId xmlns:a16="http://schemas.microsoft.com/office/drawing/2014/main" id="{ADE31BCD-4DB0-465D-A15B-DEF2D872C7C0}"/>
                </a:ext>
              </a:extLst>
            </p:cNvPr>
            <p:cNvSpPr/>
            <p:nvPr/>
          </p:nvSpPr>
          <p:spPr>
            <a:xfrm>
              <a:off x="4316124" y="4127328"/>
              <a:ext cx="656183" cy="45227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D34EC0F-B020-48D9-9BE3-1CF2E88B453E}"/>
                </a:ext>
              </a:extLst>
            </p:cNvPr>
            <p:cNvSpPr/>
            <p:nvPr/>
          </p:nvSpPr>
          <p:spPr>
            <a:xfrm>
              <a:off x="4404006" y="3699205"/>
              <a:ext cx="480420" cy="4944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42" name="Rounded Rectangular Callout 30">
            <a:extLst>
              <a:ext uri="{FF2B5EF4-FFF2-40B4-BE49-F238E27FC236}">
                <a16:creationId xmlns:a16="http://schemas.microsoft.com/office/drawing/2014/main" id="{741D7FBB-FC5A-4A5D-9B15-23213764AD2C}"/>
              </a:ext>
            </a:extLst>
          </p:cNvPr>
          <p:cNvSpPr/>
          <p:nvPr/>
        </p:nvSpPr>
        <p:spPr>
          <a:xfrm>
            <a:off x="294919" y="4325911"/>
            <a:ext cx="3504151" cy="1245410"/>
          </a:xfrm>
          <a:prstGeom prst="wedgeRoundRectCallout">
            <a:avLst>
              <a:gd name="adj1" fmla="val 54800"/>
              <a:gd name="adj2" fmla="val -5098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400" b="1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Simran:</a:t>
            </a:r>
            <a:r>
              <a:rPr lang="en-GB" sz="1400" kern="1200" dirty="0">
                <a:solidFill>
                  <a:srgbClr val="0F243E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I agree with Lydia mostly, but in the last part, movement is in the opposite direction so velocity is negative. 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2E5CE25F-3DE0-429B-BA4D-EAA04F40B878}"/>
              </a:ext>
            </a:extLst>
          </p:cNvPr>
          <p:cNvSpPr txBox="1">
            <a:spLocks/>
          </p:cNvSpPr>
          <p:nvPr/>
        </p:nvSpPr>
        <p:spPr>
          <a:xfrm>
            <a:off x="432000" y="863126"/>
            <a:ext cx="8229599" cy="459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are discussing the graphs they have drawn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401D6EE7-38AE-4724-BAA0-AC657662D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511" y="1328867"/>
            <a:ext cx="7464355" cy="121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20496C3-B242-4598-ADBD-E70A4F56F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1F0B23F-3964-4683-9B63-17C8A076C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8638" y="857431"/>
            <a:ext cx="6031459" cy="98482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Translating motion graphs (1)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79705" y="4826000"/>
            <a:ext cx="8820448" cy="138021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5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55600" indent="-355600">
              <a:lnSpc>
                <a:spcPct val="114000"/>
              </a:lnSpc>
            </a:pPr>
            <a:r>
              <a:rPr lang="en-US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Which of student has drawn the correct graph?</a:t>
            </a:r>
          </a:p>
          <a:p>
            <a:pPr marL="355600" indent="-355600">
              <a:lnSpc>
                <a:spcPct val="114000"/>
              </a:lnSpc>
            </a:pPr>
            <a:r>
              <a:rPr lang="en-US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What would you say to help the students who are wrong? </a:t>
            </a:r>
          </a:p>
          <a:p>
            <a:pPr marL="355600" indent="-355600">
              <a:lnSpc>
                <a:spcPct val="114000"/>
              </a:lnSpc>
            </a:pPr>
            <a:r>
              <a:rPr lang="en-US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What advice would you give to make the correct graph even better?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3E5A2BE4-417E-46B2-BDF1-80D31313A3B3}"/>
              </a:ext>
            </a:extLst>
          </p:cNvPr>
          <p:cNvSpPr txBox="1">
            <a:spLocks/>
          </p:cNvSpPr>
          <p:nvPr/>
        </p:nvSpPr>
        <p:spPr>
          <a:xfrm>
            <a:off x="432001" y="863126"/>
            <a:ext cx="2276638" cy="803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are discussing the graphs they have drawn.</a:t>
            </a:r>
            <a:endParaRPr lang="en-US" sz="120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F5BAF96-6B8C-4A74-82B5-92FF862B4CE8}"/>
              </a:ext>
            </a:extLst>
          </p:cNvPr>
          <p:cNvGrpSpPr/>
          <p:nvPr/>
        </p:nvGrpSpPr>
        <p:grpSpPr>
          <a:xfrm>
            <a:off x="715581" y="2090939"/>
            <a:ext cx="7677076" cy="2518000"/>
            <a:chOff x="733462" y="3460079"/>
            <a:chExt cx="7677076" cy="2518000"/>
          </a:xfrm>
        </p:grpSpPr>
        <p:sp>
          <p:nvSpPr>
            <p:cNvPr id="41" name="Rounded Rectangular Callout 1">
              <a:extLst>
                <a:ext uri="{FF2B5EF4-FFF2-40B4-BE49-F238E27FC236}">
                  <a16:creationId xmlns:a16="http://schemas.microsoft.com/office/drawing/2014/main" id="{44100E0B-9133-4C7E-B8C0-A681BD9CFF71}"/>
                </a:ext>
              </a:extLst>
            </p:cNvPr>
            <p:cNvSpPr/>
            <p:nvPr/>
          </p:nvSpPr>
          <p:spPr>
            <a:xfrm>
              <a:off x="1189692" y="3466022"/>
              <a:ext cx="2441177" cy="1026722"/>
            </a:xfrm>
            <a:prstGeom prst="wedgeRoundRectCallout">
              <a:avLst>
                <a:gd name="adj1" fmla="val 59625"/>
                <a:gd name="adj2" fmla="val 3081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Mustafa: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It has the same shape as the d-t graph because it shows the same motion.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" name="Rounded Rectangular Callout 31">
              <a:extLst>
                <a:ext uri="{FF2B5EF4-FFF2-40B4-BE49-F238E27FC236}">
                  <a16:creationId xmlns:a16="http://schemas.microsoft.com/office/drawing/2014/main" id="{7FAFF691-7C2A-435C-973D-097AADDCE261}"/>
                </a:ext>
              </a:extLst>
            </p:cNvPr>
            <p:cNvSpPr/>
            <p:nvPr/>
          </p:nvSpPr>
          <p:spPr>
            <a:xfrm>
              <a:off x="5115568" y="3460079"/>
              <a:ext cx="3101331" cy="1224000"/>
            </a:xfrm>
            <a:prstGeom prst="wedgeRoundRectCallout">
              <a:avLst>
                <a:gd name="adj1" fmla="val -60161"/>
                <a:gd name="adj2" fmla="val 1933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Lydia: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At first velocity is positive and in the middle velocity is zero. In the last bit, movement is faster, because the line on the d-t graph is steeper.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22766DF-8AC2-45D4-B835-4BB25C62B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66686" y="4132096"/>
              <a:ext cx="929650" cy="1080404"/>
            </a:xfrm>
            <a:prstGeom prst="rect">
              <a:avLst/>
            </a:prstGeom>
          </p:spPr>
        </p:pic>
        <p:sp>
          <p:nvSpPr>
            <p:cNvPr id="44" name="Rounded Rectangular Callout 30">
              <a:extLst>
                <a:ext uri="{FF2B5EF4-FFF2-40B4-BE49-F238E27FC236}">
                  <a16:creationId xmlns:a16="http://schemas.microsoft.com/office/drawing/2014/main" id="{6D312319-7388-486A-8CE6-9178E1A692F5}"/>
                </a:ext>
              </a:extLst>
            </p:cNvPr>
            <p:cNvSpPr/>
            <p:nvPr/>
          </p:nvSpPr>
          <p:spPr>
            <a:xfrm>
              <a:off x="733462" y="4684079"/>
              <a:ext cx="3065608" cy="1080404"/>
            </a:xfrm>
            <a:prstGeom prst="wedgeRoundRectCallout">
              <a:avLst>
                <a:gd name="adj1" fmla="val 54800"/>
                <a:gd name="adj2" fmla="val -5098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Simran: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I agree with Lydia mostly, but in the last part, movement is in the opposite direction so velocity is negative. 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5" name="Rounded Rectangular Callout 28">
              <a:extLst>
                <a:ext uri="{FF2B5EF4-FFF2-40B4-BE49-F238E27FC236}">
                  <a16:creationId xmlns:a16="http://schemas.microsoft.com/office/drawing/2014/main" id="{AC3D7A17-4E55-4128-B691-C82B6059282B}"/>
                </a:ext>
              </a:extLst>
            </p:cNvPr>
            <p:cNvSpPr/>
            <p:nvPr/>
          </p:nvSpPr>
          <p:spPr>
            <a:xfrm>
              <a:off x="5156806" y="4897674"/>
              <a:ext cx="3253732" cy="1080405"/>
            </a:xfrm>
            <a:prstGeom prst="wedgeRoundRectCallout">
              <a:avLst>
                <a:gd name="adj1" fmla="val -61039"/>
                <a:gd name="adj2" fmla="val -5591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Ryan: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At first the velocity is positive and in the last part, the object is moving faster, so it must speed up in the middle.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1740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3EAA2B7C-3A60-49E1-80F4-3E7FD177AA0A}"/>
              </a:ext>
            </a:extLst>
          </p:cNvPr>
          <p:cNvGrpSpPr/>
          <p:nvPr/>
        </p:nvGrpSpPr>
        <p:grpSpPr>
          <a:xfrm>
            <a:off x="3513421" y="1653799"/>
            <a:ext cx="1839498" cy="1335536"/>
            <a:chOff x="3513421" y="1653799"/>
            <a:chExt cx="1839498" cy="1335536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86F03FA-C494-4234-8A1A-E31032747812}"/>
                </a:ext>
              </a:extLst>
            </p:cNvPr>
            <p:cNvGrpSpPr/>
            <p:nvPr/>
          </p:nvGrpSpPr>
          <p:grpSpPr>
            <a:xfrm>
              <a:off x="3513421" y="1653799"/>
              <a:ext cx="1839498" cy="1335536"/>
              <a:chOff x="3513421" y="1653799"/>
              <a:chExt cx="1839498" cy="1335536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649ACE43-E4E1-42C8-A9DC-78E756D403BE}"/>
                  </a:ext>
                </a:extLst>
              </p:cNvPr>
              <p:cNvGrpSpPr/>
              <p:nvPr/>
            </p:nvGrpSpPr>
            <p:grpSpPr>
              <a:xfrm>
                <a:off x="3513421" y="1653799"/>
                <a:ext cx="1839498" cy="1335536"/>
                <a:chOff x="3513421" y="1653799"/>
                <a:chExt cx="1839498" cy="1335536"/>
              </a:xfrm>
            </p:grpSpPr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FBAF36F1-EB49-4C89-9F9A-331A82AE0673}"/>
                    </a:ext>
                  </a:extLst>
                </p:cNvPr>
                <p:cNvGrpSpPr/>
                <p:nvPr/>
              </p:nvGrpSpPr>
              <p:grpSpPr>
                <a:xfrm>
                  <a:off x="3513421" y="1653799"/>
                  <a:ext cx="1839498" cy="1335536"/>
                  <a:chOff x="3282795" y="1681734"/>
                  <a:chExt cx="1839498" cy="1335536"/>
                </a:xfrm>
              </p:grpSpPr>
              <p:grpSp>
                <p:nvGrpSpPr>
                  <p:cNvPr id="79" name="Group 78">
                    <a:extLst>
                      <a:ext uri="{FF2B5EF4-FFF2-40B4-BE49-F238E27FC236}">
                        <a16:creationId xmlns:a16="http://schemas.microsoft.com/office/drawing/2014/main" id="{4AC3B5B1-352A-4D2A-A569-2046FDBD9D2B}"/>
                      </a:ext>
                    </a:extLst>
                  </p:cNvPr>
                  <p:cNvGrpSpPr/>
                  <p:nvPr/>
                </p:nvGrpSpPr>
                <p:grpSpPr>
                  <a:xfrm>
                    <a:off x="3282795" y="1681734"/>
                    <a:ext cx="1839498" cy="1335536"/>
                    <a:chOff x="3282795" y="1681734"/>
                    <a:chExt cx="1839498" cy="1335536"/>
                  </a:xfrm>
                </p:grpSpPr>
                <p:grpSp>
                  <p:nvGrpSpPr>
                    <p:cNvPr id="104" name="Group 103">
                      <a:extLst>
                        <a:ext uri="{FF2B5EF4-FFF2-40B4-BE49-F238E27FC236}">
                          <a16:creationId xmlns:a16="http://schemas.microsoft.com/office/drawing/2014/main" id="{4330ADE3-859B-4E9E-A77D-109A149C3B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82795" y="1681734"/>
                      <a:ext cx="1839498" cy="1335536"/>
                      <a:chOff x="456682" y="4062284"/>
                      <a:chExt cx="1839498" cy="1335536"/>
                    </a:xfrm>
                  </p:grpSpPr>
                  <p:sp>
                    <p:nvSpPr>
                      <p:cNvPr id="106" name="TextBox 105">
                        <a:extLst>
                          <a:ext uri="{FF2B5EF4-FFF2-40B4-BE49-F238E27FC236}">
                            <a16:creationId xmlns:a16="http://schemas.microsoft.com/office/drawing/2014/main" id="{F6F3F074-6E5B-4DD1-8849-50498B5D7154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37358" y="4481608"/>
                        <a:ext cx="1084856" cy="24620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000" b="1" dirty="0">
                            <a:ea typeface="Verdana" panose="020B0604030504040204" pitchFamily="34" charset="0"/>
                          </a:rPr>
                          <a:t>Velocity</a:t>
                        </a:r>
                      </a:p>
                    </p:txBody>
                  </p: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46977068-80BB-4F89-A2DB-F5FBD346525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676180" y="4064711"/>
                        <a:ext cx="0" cy="108000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32936BB8-2E30-4649-A6CC-D3DD84480B4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676180" y="4604711"/>
                        <a:ext cx="162000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15" name="TextBox 114">
                        <a:extLst>
                          <a:ext uri="{FF2B5EF4-FFF2-40B4-BE49-F238E27FC236}">
                            <a16:creationId xmlns:a16="http://schemas.microsoft.com/office/drawing/2014/main" id="{DA612F36-4589-43AE-B1F9-53D5643D2A7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75846" y="5151599"/>
                        <a:ext cx="804668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000" b="1" dirty="0">
                            <a:ea typeface="Verdana" panose="020B0604030504040204" pitchFamily="34" charset="0"/>
                          </a:rPr>
                          <a:t>Time</a:t>
                        </a:r>
                      </a:p>
                    </p:txBody>
                  </p:sp>
                </p:grpSp>
                <p:cxnSp>
                  <p:nvCxnSpPr>
                    <p:cNvPr id="105" name="Straight Connector 104">
                      <a:extLst>
                        <a:ext uri="{FF2B5EF4-FFF2-40B4-BE49-F238E27FC236}">
                          <a16:creationId xmlns:a16="http://schemas.microsoft.com/office/drawing/2014/main" id="{AE35377C-1046-4C67-9D55-8504680427C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807034" y="1792055"/>
                      <a:ext cx="0" cy="720000"/>
                    </a:xfrm>
                    <a:prstGeom prst="line">
                      <a:avLst/>
                    </a:prstGeom>
                    <a:ln w="25400" cap="rnd">
                      <a:solidFill>
                        <a:srgbClr val="C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8FA15BE9-EC05-4A5D-A762-FE86915068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807034" y="2512054"/>
                    <a:ext cx="720000" cy="1"/>
                  </a:xfrm>
                  <a:prstGeom prst="line">
                    <a:avLst/>
                  </a:prstGeom>
                  <a:ln w="25400" cap="rnd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4F0F5B3C-B926-4B71-8594-6F42F998FC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32919" y="1764120"/>
                  <a:ext cx="288000" cy="1"/>
                </a:xfrm>
                <a:prstGeom prst="line">
                  <a:avLst/>
                </a:prstGeom>
                <a:ln w="25400" cap="rnd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9B67335B-F886-48A4-9B95-2C7EA49F7E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57660" y="1908120"/>
                <a:ext cx="0" cy="576000"/>
              </a:xfrm>
              <a:prstGeom prst="line">
                <a:avLst/>
              </a:prstGeom>
              <a:ln w="25400" cap="rnd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A1308C9-3B98-44A4-9CA0-5C3426F129CA}"/>
                </a:ext>
              </a:extLst>
            </p:cNvPr>
            <p:cNvCxnSpPr>
              <a:cxnSpLocks/>
            </p:cNvCxnSpPr>
            <p:nvPr/>
          </p:nvCxnSpPr>
          <p:spPr>
            <a:xfrm>
              <a:off x="4757660" y="1908120"/>
              <a:ext cx="432000" cy="1"/>
            </a:xfrm>
            <a:prstGeom prst="line">
              <a:avLst/>
            </a:prstGeom>
            <a:ln w="25400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Translating motion graphs (2)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29599" cy="799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have also had a go at drawing a displacement-time graph. 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want to show the same movement as this velocity-time graph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/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3986DC43-39FD-42CF-AA8B-B60A5C079B76}"/>
              </a:ext>
            </a:extLst>
          </p:cNvPr>
          <p:cNvSpPr txBox="1">
            <a:spLocks/>
          </p:cNvSpPr>
          <p:nvPr/>
        </p:nvSpPr>
        <p:spPr>
          <a:xfrm>
            <a:off x="429958" y="3085530"/>
            <a:ext cx="4230583" cy="400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are the graphs they drew:</a:t>
            </a:r>
            <a:endParaRPr lang="en-US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D58061B-9E48-43F6-A03B-D0D6E956C1C2}"/>
              </a:ext>
            </a:extLst>
          </p:cNvPr>
          <p:cNvGrpSpPr/>
          <p:nvPr/>
        </p:nvGrpSpPr>
        <p:grpSpPr>
          <a:xfrm>
            <a:off x="424404" y="3616664"/>
            <a:ext cx="8277500" cy="1687911"/>
            <a:chOff x="424404" y="3616664"/>
            <a:chExt cx="8277500" cy="1687911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B9A0A07B-2878-4B57-85BE-8B70728CF015}"/>
                </a:ext>
              </a:extLst>
            </p:cNvPr>
            <p:cNvGrpSpPr/>
            <p:nvPr/>
          </p:nvGrpSpPr>
          <p:grpSpPr>
            <a:xfrm>
              <a:off x="424404" y="3616668"/>
              <a:ext cx="1871776" cy="1332167"/>
              <a:chOff x="424404" y="3845268"/>
              <a:chExt cx="1871776" cy="1332167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E8097DE2-31B6-4BB2-A9ED-7B935D3574AB}"/>
                  </a:ext>
                </a:extLst>
              </p:cNvPr>
              <p:cNvGrpSpPr/>
              <p:nvPr/>
            </p:nvGrpSpPr>
            <p:grpSpPr>
              <a:xfrm>
                <a:off x="424404" y="3845268"/>
                <a:ext cx="1871776" cy="1332167"/>
                <a:chOff x="424404" y="4065653"/>
                <a:chExt cx="1871776" cy="1332167"/>
              </a:xfrm>
            </p:grpSpPr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ACA78E6F-1E4B-443D-ACD5-38125A2C7372}"/>
                    </a:ext>
                  </a:extLst>
                </p:cNvPr>
                <p:cNvSpPr txBox="1"/>
                <p:nvPr/>
              </p:nvSpPr>
              <p:spPr>
                <a:xfrm rot="16200000">
                  <a:off x="7522" y="4482535"/>
                  <a:ext cx="107998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EA4E8165-0C49-4451-9D05-A80A5AB72E06}"/>
                    </a:ext>
                  </a:extLst>
                </p:cNvPr>
                <p:cNvCxnSpPr/>
                <p:nvPr/>
              </p:nvCxnSpPr>
              <p:spPr>
                <a:xfrm>
                  <a:off x="676180" y="4068626"/>
                  <a:ext cx="0" cy="108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5A9252DE-849C-4150-B3C9-BEF55E10B0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6180" y="5148626"/>
                  <a:ext cx="1620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D13B9AEE-4A39-41BA-8900-6C1189C4318E}"/>
                    </a:ext>
                  </a:extLst>
                </p:cNvPr>
                <p:cNvSpPr txBox="1"/>
                <p:nvPr/>
              </p:nvSpPr>
              <p:spPr>
                <a:xfrm>
                  <a:off x="975846" y="5151599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C86FD40F-98DC-46F3-865D-D78A324E7486}"/>
                  </a:ext>
                </a:extLst>
              </p:cNvPr>
              <p:cNvGrpSpPr/>
              <p:nvPr/>
            </p:nvGrpSpPr>
            <p:grpSpPr>
              <a:xfrm>
                <a:off x="676180" y="4064241"/>
                <a:ext cx="1443685" cy="864000"/>
                <a:chOff x="676180" y="4064241"/>
                <a:chExt cx="1443685" cy="864000"/>
              </a:xfrm>
            </p:grpSpPr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C90EADF-347B-4881-85B2-B13544F973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6180" y="4496241"/>
                  <a:ext cx="288000" cy="432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01B09096-38D9-421A-81F8-22D3A931A8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8284" y="4316144"/>
                  <a:ext cx="720000" cy="180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B132CBD6-1135-4A89-90BF-870931E6BC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87865" y="4064241"/>
                  <a:ext cx="432000" cy="252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51149E6B-F6B9-4C26-A5E5-25200DED1C9A}"/>
                </a:ext>
              </a:extLst>
            </p:cNvPr>
            <p:cNvGrpSpPr/>
            <p:nvPr/>
          </p:nvGrpSpPr>
          <p:grpSpPr>
            <a:xfrm>
              <a:off x="4643033" y="3616666"/>
              <a:ext cx="1866222" cy="1332169"/>
              <a:chOff x="4643033" y="3616666"/>
              <a:chExt cx="1866222" cy="1332169"/>
            </a:xfrm>
          </p:grpSpPr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15731685-AB08-425A-955F-B3336AAD5EFD}"/>
                  </a:ext>
                </a:extLst>
              </p:cNvPr>
              <p:cNvGrpSpPr/>
              <p:nvPr/>
            </p:nvGrpSpPr>
            <p:grpSpPr>
              <a:xfrm>
                <a:off x="4643033" y="3616666"/>
                <a:ext cx="1866222" cy="1332169"/>
                <a:chOff x="429958" y="4065651"/>
                <a:chExt cx="1866222" cy="1332169"/>
              </a:xfrm>
            </p:grpSpPr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E7C3AC82-47FB-4BE3-9748-0248EE5104AC}"/>
                    </a:ext>
                  </a:extLst>
                </p:cNvPr>
                <p:cNvSpPr txBox="1"/>
                <p:nvPr/>
              </p:nvSpPr>
              <p:spPr>
                <a:xfrm rot="16200000">
                  <a:off x="13085" y="4482524"/>
                  <a:ext cx="10799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98AC389A-0F08-4C0D-ACC1-7DD1EE957F01}"/>
                    </a:ext>
                  </a:extLst>
                </p:cNvPr>
                <p:cNvCxnSpPr/>
                <p:nvPr/>
              </p:nvCxnSpPr>
              <p:spPr>
                <a:xfrm>
                  <a:off x="676180" y="4068626"/>
                  <a:ext cx="0" cy="108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CF42FCCA-AA2A-4FCA-91D0-01B1489120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6180" y="4608626"/>
                  <a:ext cx="1620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99F8F5F4-D045-4199-A40C-82F62797F3C5}"/>
                    </a:ext>
                  </a:extLst>
                </p:cNvPr>
                <p:cNvSpPr txBox="1"/>
                <p:nvPr/>
              </p:nvSpPr>
              <p:spPr>
                <a:xfrm>
                  <a:off x="975846" y="5151599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5F188332-8789-49FD-8512-583090DCBC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9552" y="3727535"/>
                <a:ext cx="0" cy="720000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BE2A7950-6C21-42DC-A372-E7A42E72FF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99552" y="4447534"/>
                <a:ext cx="720000" cy="1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D0CADD2E-00EF-4552-9419-4E911C2880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4811" y="3727535"/>
                <a:ext cx="288000" cy="1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B40875F1-DEF5-4658-98F3-8C3CBEC0AB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19552" y="3871535"/>
                <a:ext cx="0" cy="576000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900B8BEB-D805-449D-9EF3-C2500F3238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19552" y="3871535"/>
                <a:ext cx="432000" cy="1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8922EF8C-B316-4404-A92C-F595C6AFB45F}"/>
                </a:ext>
              </a:extLst>
            </p:cNvPr>
            <p:cNvGrpSpPr/>
            <p:nvPr/>
          </p:nvGrpSpPr>
          <p:grpSpPr>
            <a:xfrm>
              <a:off x="6835682" y="3616664"/>
              <a:ext cx="1866222" cy="1332171"/>
              <a:chOff x="6835682" y="3616664"/>
              <a:chExt cx="1866222" cy="1332171"/>
            </a:xfrm>
          </p:grpSpPr>
          <p:grpSp>
            <p:nvGrpSpPr>
              <p:cNvPr id="138" name="Group 137">
                <a:extLst>
                  <a:ext uri="{FF2B5EF4-FFF2-40B4-BE49-F238E27FC236}">
                    <a16:creationId xmlns:a16="http://schemas.microsoft.com/office/drawing/2014/main" id="{F322CFAD-445B-4374-84E4-EFD9A743500A}"/>
                  </a:ext>
                </a:extLst>
              </p:cNvPr>
              <p:cNvGrpSpPr/>
              <p:nvPr/>
            </p:nvGrpSpPr>
            <p:grpSpPr>
              <a:xfrm>
                <a:off x="6835682" y="3616664"/>
                <a:ext cx="1866222" cy="1332171"/>
                <a:chOff x="6835682" y="3845264"/>
                <a:chExt cx="1866222" cy="1332171"/>
              </a:xfrm>
            </p:grpSpPr>
            <p:grpSp>
              <p:nvGrpSpPr>
                <p:cNvPr id="140" name="Group 139">
                  <a:extLst>
                    <a:ext uri="{FF2B5EF4-FFF2-40B4-BE49-F238E27FC236}">
                      <a16:creationId xmlns:a16="http://schemas.microsoft.com/office/drawing/2014/main" id="{7B3CF9A4-67DF-4139-9FE3-455C7C8811D5}"/>
                    </a:ext>
                  </a:extLst>
                </p:cNvPr>
                <p:cNvGrpSpPr/>
                <p:nvPr/>
              </p:nvGrpSpPr>
              <p:grpSpPr>
                <a:xfrm>
                  <a:off x="6835682" y="3845264"/>
                  <a:ext cx="1866222" cy="1332171"/>
                  <a:chOff x="429958" y="4065649"/>
                  <a:chExt cx="1866222" cy="1332171"/>
                </a:xfrm>
              </p:grpSpPr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A4815E0-FE0E-4756-AD4E-C0B6FF4CD5B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3090" y="4482517"/>
                    <a:ext cx="107995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Displacement</a:t>
                    </a:r>
                  </a:p>
                </p:txBody>
              </p:sp>
              <p:cxnSp>
                <p:nvCxnSpPr>
                  <p:cNvPr id="144" name="Straight Connector 143">
                    <a:extLst>
                      <a:ext uri="{FF2B5EF4-FFF2-40B4-BE49-F238E27FC236}">
                        <a16:creationId xmlns:a16="http://schemas.microsoft.com/office/drawing/2014/main" id="{37461DF9-7087-4160-99A1-25B01EFDB674}"/>
                      </a:ext>
                    </a:extLst>
                  </p:cNvPr>
                  <p:cNvCxnSpPr/>
                  <p:nvPr/>
                </p:nvCxnSpPr>
                <p:spPr>
                  <a:xfrm>
                    <a:off x="676180" y="4068626"/>
                    <a:ext cx="0" cy="108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>
                    <a:extLst>
                      <a:ext uri="{FF2B5EF4-FFF2-40B4-BE49-F238E27FC236}">
                        <a16:creationId xmlns:a16="http://schemas.microsoft.com/office/drawing/2014/main" id="{689C7DE3-F2B4-4703-A00B-3AC471D9F9F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6180" y="4608626"/>
                    <a:ext cx="162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3053C0D-8991-40A8-ACAA-83CEA72AB311}"/>
                      </a:ext>
                    </a:extLst>
                  </p:cNvPr>
                  <p:cNvSpPr txBox="1"/>
                  <p:nvPr/>
                </p:nvSpPr>
                <p:spPr>
                  <a:xfrm>
                    <a:off x="975846" y="5151599"/>
                    <a:ext cx="80466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b="1" dirty="0">
                        <a:ea typeface="Verdana" panose="020B0604030504040204" pitchFamily="34" charset="0"/>
                      </a:rPr>
                      <a:t>Time</a:t>
                    </a:r>
                  </a:p>
                </p:txBody>
              </p:sp>
            </p:grp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57A3E8DB-BD3B-4B4C-B590-F7BC7D874F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081904" y="3884241"/>
                  <a:ext cx="288000" cy="50400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702D7251-AD58-4D64-BD82-5286EAF05F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74007" y="3884240"/>
                  <a:ext cx="720000" cy="654060"/>
                </a:xfrm>
                <a:prstGeom prst="line">
                  <a:avLst/>
                </a:prstGeom>
                <a:ln w="25400" cap="rnd">
                  <a:solidFill>
                    <a:srgbClr val="3737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B438D175-288C-45AA-BD2A-27D3F0145D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94007" y="4021700"/>
                <a:ext cx="432000" cy="288000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ADF4CFC9-F0EC-4105-8917-61BEBB87029D}"/>
                </a:ext>
              </a:extLst>
            </p:cNvPr>
            <p:cNvGrpSpPr/>
            <p:nvPr/>
          </p:nvGrpSpPr>
          <p:grpSpPr>
            <a:xfrm>
              <a:off x="2622609" y="3616668"/>
              <a:ext cx="1866221" cy="1332167"/>
              <a:chOff x="2622609" y="3616668"/>
              <a:chExt cx="1866221" cy="1332167"/>
            </a:xfrm>
          </p:grpSpPr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4252D758-4CC8-4CD9-9B2D-1CBD02701214}"/>
                  </a:ext>
                </a:extLst>
              </p:cNvPr>
              <p:cNvGrpSpPr/>
              <p:nvPr/>
            </p:nvGrpSpPr>
            <p:grpSpPr>
              <a:xfrm>
                <a:off x="2622609" y="3616668"/>
                <a:ext cx="1866221" cy="1332167"/>
                <a:chOff x="429959" y="4065653"/>
                <a:chExt cx="1866221" cy="1332167"/>
              </a:xfrm>
            </p:grpSpPr>
            <p:sp>
              <p:nvSpPr>
                <p:cNvPr id="152" name="TextBox 151">
                  <a:extLst>
                    <a:ext uri="{FF2B5EF4-FFF2-40B4-BE49-F238E27FC236}">
                      <a16:creationId xmlns:a16="http://schemas.microsoft.com/office/drawing/2014/main" id="{98856026-E9BA-473A-B271-0610AF03038F}"/>
                    </a:ext>
                  </a:extLst>
                </p:cNvPr>
                <p:cNvSpPr txBox="1"/>
                <p:nvPr/>
              </p:nvSpPr>
              <p:spPr>
                <a:xfrm rot="16200000">
                  <a:off x="13083" y="4482529"/>
                  <a:ext cx="107997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Displacement</a:t>
                  </a:r>
                </a:p>
              </p:txBody>
            </p:sp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45E1C23A-762E-477C-B210-ADA844EF8146}"/>
                    </a:ext>
                  </a:extLst>
                </p:cNvPr>
                <p:cNvCxnSpPr/>
                <p:nvPr/>
              </p:nvCxnSpPr>
              <p:spPr>
                <a:xfrm>
                  <a:off x="676180" y="4068626"/>
                  <a:ext cx="0" cy="108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99D11AF2-9347-40B8-A247-BE78F2C04C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6180" y="5145627"/>
                  <a:ext cx="1620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90B9584C-AE29-42F2-91A9-299D7DDF6E54}"/>
                    </a:ext>
                  </a:extLst>
                </p:cNvPr>
                <p:cNvSpPr txBox="1"/>
                <p:nvPr/>
              </p:nvSpPr>
              <p:spPr>
                <a:xfrm>
                  <a:off x="975846" y="5151599"/>
                  <a:ext cx="8046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>
                      <a:ea typeface="Verdana" panose="020B0604030504040204" pitchFamily="34" charset="0"/>
                    </a:rPr>
                    <a:t>Time</a:t>
                  </a:r>
                </a:p>
              </p:txBody>
            </p:sp>
          </p:grp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DD56F415-D269-4C20-A2F6-9A2158F09D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68830" y="3796642"/>
                <a:ext cx="288000" cy="900000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6FBA1BED-B1B3-4A60-BB4B-C10060E45D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3421" y="3792316"/>
                <a:ext cx="720000" cy="654060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48267501-174D-43DC-AC25-8EB7224554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67553" y="4159875"/>
                <a:ext cx="432000" cy="288000"/>
              </a:xfrm>
              <a:prstGeom prst="line">
                <a:avLst/>
              </a:prstGeom>
              <a:ln w="25400" cap="rnd">
                <a:solidFill>
                  <a:srgbClr val="373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C08B935-03B6-4148-A135-4634EE12E281}"/>
                </a:ext>
              </a:extLst>
            </p:cNvPr>
            <p:cNvSpPr txBox="1"/>
            <p:nvPr/>
          </p:nvSpPr>
          <p:spPr>
            <a:xfrm>
              <a:off x="674312" y="49660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Mustafa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93988EC-2A36-44ED-AB83-695D3AC855AE}"/>
                </a:ext>
              </a:extLst>
            </p:cNvPr>
            <p:cNvSpPr txBox="1"/>
            <p:nvPr/>
          </p:nvSpPr>
          <p:spPr>
            <a:xfrm>
              <a:off x="4945209" y="49660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Simran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B73F3F1-49E7-448B-84B2-506159CEB054}"/>
                </a:ext>
              </a:extLst>
            </p:cNvPr>
            <p:cNvSpPr txBox="1"/>
            <p:nvPr/>
          </p:nvSpPr>
          <p:spPr>
            <a:xfrm>
              <a:off x="2809760" y="49660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Lydia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9F25404-6CDC-4363-95C0-7253AED5C8B6}"/>
                </a:ext>
              </a:extLst>
            </p:cNvPr>
            <p:cNvSpPr txBox="1"/>
            <p:nvPr/>
          </p:nvSpPr>
          <p:spPr>
            <a:xfrm>
              <a:off x="7080658" y="4966021"/>
              <a:ext cx="1620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Ryan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71818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817857E-4132-47CA-A930-949CEEC94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Translating motion graphs (2)</a:t>
            </a:r>
            <a:endParaRPr lang="en-GB" dirty="0"/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BDF6DF17-70B8-4472-8891-F8C6CA52CA67}"/>
              </a:ext>
            </a:extLst>
          </p:cNvPr>
          <p:cNvSpPr txBox="1">
            <a:spLocks/>
          </p:cNvSpPr>
          <p:nvPr/>
        </p:nvSpPr>
        <p:spPr>
          <a:xfrm>
            <a:off x="432000" y="863126"/>
            <a:ext cx="8229599" cy="459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are discussing the graphs they have drawn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EF56ED53-C2A1-456E-A624-2D4DF53C9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941" y="1327228"/>
            <a:ext cx="7464355" cy="125208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983EE16-A225-4EE0-90D8-CFC959446FD5}"/>
              </a:ext>
            </a:extLst>
          </p:cNvPr>
          <p:cNvGrpSpPr/>
          <p:nvPr/>
        </p:nvGrpSpPr>
        <p:grpSpPr>
          <a:xfrm>
            <a:off x="234392" y="2640381"/>
            <a:ext cx="8570946" cy="3401908"/>
            <a:chOff x="234392" y="2640381"/>
            <a:chExt cx="8570946" cy="3401908"/>
          </a:xfrm>
        </p:grpSpPr>
        <p:sp>
          <p:nvSpPr>
            <p:cNvPr id="2" name="Rounded Rectangular Callout 1"/>
            <p:cNvSpPr/>
            <p:nvPr/>
          </p:nvSpPr>
          <p:spPr>
            <a:xfrm>
              <a:off x="234392" y="2640381"/>
              <a:ext cx="3328116" cy="1523135"/>
            </a:xfrm>
            <a:prstGeom prst="wedgeRoundRectCallout">
              <a:avLst>
                <a:gd name="adj1" fmla="val 60970"/>
                <a:gd name="adj2" fmla="val -1618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4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Mustafa:</a:t>
              </a:r>
              <a:r>
                <a:rPr lang="en-GB" sz="14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The </a:t>
              </a:r>
              <a:r>
                <a:rPr lang="en-GB" sz="1400" dirty="0">
                  <a:solidFill>
                    <a:srgbClr val="0F243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line on the </a:t>
              </a:r>
              <a:r>
                <a:rPr lang="en-GB" sz="14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d-t graph is steeper when velocity </a:t>
              </a:r>
              <a:r>
                <a:rPr lang="en-GB" sz="1400" dirty="0">
                  <a:solidFill>
                    <a:srgbClr val="0F243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is bigger.</a:t>
              </a:r>
              <a:r>
                <a:rPr lang="en-GB" sz="14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Velocity starts high, then it is low, and then high again – but not as high as at the start.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456820" y="4424799"/>
              <a:ext cx="3515771" cy="1537461"/>
            </a:xfrm>
            <a:prstGeom prst="wedgeRoundRectCallout">
              <a:avLst>
                <a:gd name="adj1" fmla="val 53630"/>
                <a:gd name="adj2" fmla="val -49093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4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Simran: </a:t>
              </a:r>
              <a:r>
                <a:rPr lang="en-GB" sz="14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When velocity is positive, movement is away from the start, and displacement must be positive. When velocity is negative, displacement is negative too.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2" name="Rounded Rectangular Callout 31"/>
            <p:cNvSpPr/>
            <p:nvPr/>
          </p:nvSpPr>
          <p:spPr>
            <a:xfrm>
              <a:off x="5390713" y="2647937"/>
              <a:ext cx="3414625" cy="1550478"/>
            </a:xfrm>
            <a:prstGeom prst="wedgeRoundRectCallout">
              <a:avLst>
                <a:gd name="adj1" fmla="val -58620"/>
                <a:gd name="adj2" fmla="val -1694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4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Lydia:</a:t>
              </a:r>
              <a:r>
                <a:rPr lang="en-GB" sz="14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At first velocity is positive, so the line goes up. In the middle, velocity is negative, so the line goes down. At the end, the graph must go up again.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91C934C-2505-4B17-9E2F-6C3A1747AF7F}"/>
                </a:ext>
              </a:extLst>
            </p:cNvPr>
            <p:cNvGrpSpPr/>
            <p:nvPr/>
          </p:nvGrpSpPr>
          <p:grpSpPr>
            <a:xfrm>
              <a:off x="3946129" y="2949418"/>
              <a:ext cx="1215978" cy="1404030"/>
              <a:chOff x="3818472" y="3274084"/>
              <a:chExt cx="1215978" cy="140403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A2C6697-011E-4E43-A98E-EE735598E8C6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>
              <a:xfrm>
                <a:off x="4308340" y="3326196"/>
                <a:ext cx="656183" cy="880399"/>
                <a:chOff x="-113507" y="8576"/>
                <a:chExt cx="527901" cy="688155"/>
              </a:xfrm>
            </p:grpSpPr>
            <p:sp>
              <p:nvSpPr>
                <p:cNvPr id="48" name="Freeform 22">
                  <a:extLst>
                    <a:ext uri="{FF2B5EF4-FFF2-40B4-BE49-F238E27FC236}">
                      <a16:creationId xmlns:a16="http://schemas.microsoft.com/office/drawing/2014/main" id="{8D75DC23-C6B3-4426-8E01-28D0F0A8D9C5}"/>
                    </a:ext>
                  </a:extLst>
                </p:cNvPr>
                <p:cNvSpPr/>
                <p:nvPr userDrawn="1"/>
              </p:nvSpPr>
              <p:spPr>
                <a:xfrm>
                  <a:off x="-113507" y="343213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4E990597-0977-45E3-8B02-C17DE346EB0C}"/>
                    </a:ext>
                  </a:extLst>
                </p:cNvPr>
                <p:cNvSpPr/>
                <p:nvPr userDrawn="1"/>
              </p:nvSpPr>
              <p:spPr>
                <a:xfrm>
                  <a:off x="-42805" y="8576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42" name="Freeform 26">
                <a:extLst>
                  <a:ext uri="{FF2B5EF4-FFF2-40B4-BE49-F238E27FC236}">
                    <a16:creationId xmlns:a16="http://schemas.microsoft.com/office/drawing/2014/main" id="{A203E182-E372-4FEB-98EC-3CDF6335DD6F}"/>
                  </a:ext>
                </a:extLst>
              </p:cNvPr>
              <p:cNvSpPr/>
              <p:nvPr/>
            </p:nvSpPr>
            <p:spPr>
              <a:xfrm>
                <a:off x="3844934" y="3702207"/>
                <a:ext cx="656183" cy="45227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7BFC03B-05F9-4723-8636-A37EFABE8935}"/>
                  </a:ext>
                </a:extLst>
              </p:cNvPr>
              <p:cNvSpPr/>
              <p:nvPr/>
            </p:nvSpPr>
            <p:spPr>
              <a:xfrm>
                <a:off x="3932816" y="3274084"/>
                <a:ext cx="480420" cy="49447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44" name="Freeform 24">
                <a:extLst>
                  <a:ext uri="{FF2B5EF4-FFF2-40B4-BE49-F238E27FC236}">
                    <a16:creationId xmlns:a16="http://schemas.microsoft.com/office/drawing/2014/main" id="{BC52B4C1-90D4-4A9B-8A54-52B7382C7F68}"/>
                  </a:ext>
                </a:extLst>
              </p:cNvPr>
              <p:cNvSpPr/>
              <p:nvPr/>
            </p:nvSpPr>
            <p:spPr>
              <a:xfrm>
                <a:off x="3818472" y="4225836"/>
                <a:ext cx="656183" cy="45227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96248F56-6CEB-401E-A2FD-0F8FCC5A4D99}"/>
                  </a:ext>
                </a:extLst>
              </p:cNvPr>
              <p:cNvSpPr/>
              <p:nvPr/>
            </p:nvSpPr>
            <p:spPr>
              <a:xfrm>
                <a:off x="3906355" y="3797713"/>
                <a:ext cx="480420" cy="4944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46" name="Freeform 20">
                <a:extLst>
                  <a:ext uri="{FF2B5EF4-FFF2-40B4-BE49-F238E27FC236}">
                    <a16:creationId xmlns:a16="http://schemas.microsoft.com/office/drawing/2014/main" id="{26B6EA2B-20B6-4154-AE1E-07ADC4B56DF8}"/>
                  </a:ext>
                </a:extLst>
              </p:cNvPr>
              <p:cNvSpPr/>
              <p:nvPr/>
            </p:nvSpPr>
            <p:spPr>
              <a:xfrm>
                <a:off x="4378267" y="4168123"/>
                <a:ext cx="656183" cy="45227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7C204274-3C68-4CD0-859B-AFECA829AE37}"/>
                  </a:ext>
                </a:extLst>
              </p:cNvPr>
              <p:cNvSpPr/>
              <p:nvPr/>
            </p:nvSpPr>
            <p:spPr>
              <a:xfrm>
                <a:off x="4466149" y="3740000"/>
                <a:ext cx="480420" cy="49447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sp>
          <p:nvSpPr>
            <p:cNvPr id="50" name="Rounded Rectangular Callout 29">
              <a:extLst>
                <a:ext uri="{FF2B5EF4-FFF2-40B4-BE49-F238E27FC236}">
                  <a16:creationId xmlns:a16="http://schemas.microsoft.com/office/drawing/2014/main" id="{3148B60B-3870-493F-B211-A280389B08AA}"/>
                </a:ext>
              </a:extLst>
            </p:cNvPr>
            <p:cNvSpPr/>
            <p:nvPr/>
          </p:nvSpPr>
          <p:spPr>
            <a:xfrm>
              <a:off x="4343264" y="4491811"/>
              <a:ext cx="4401124" cy="1550478"/>
            </a:xfrm>
            <a:prstGeom prst="wedgeRoundRectCallout">
              <a:avLst>
                <a:gd name="adj1" fmla="val -31681"/>
                <a:gd name="adj2" fmla="val -71133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4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Ryan:</a:t>
              </a:r>
              <a:r>
                <a:rPr lang="en-GB" sz="14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At first the graph goes up because velocity is positive. In the middle it goes down because movement is backwards. </a:t>
              </a:r>
              <a:r>
                <a:rPr lang="en-GB" sz="1400" dirty="0">
                  <a:solidFill>
                    <a:srgbClr val="0F243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There is more movement backwards than forwards, so displacement must go negative.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853536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20496C3-B242-4598-ADBD-E70A4F56F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Translating motion graphs (2)</a:t>
            </a:r>
            <a:endParaRPr lang="en-GB" dirty="0"/>
          </a:p>
        </p:txBody>
      </p:sp>
      <p:sp>
        <p:nvSpPr>
          <p:cNvPr id="40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61F93DC7-A95F-4D92-A2E3-C54D80451B4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53317B9-EB94-495D-B777-C469476922FC}"/>
              </a:ext>
            </a:extLst>
          </p:cNvPr>
          <p:cNvGrpSpPr/>
          <p:nvPr/>
        </p:nvGrpSpPr>
        <p:grpSpPr>
          <a:xfrm>
            <a:off x="830316" y="1893884"/>
            <a:ext cx="7483368" cy="2794352"/>
            <a:chOff x="526091" y="3695185"/>
            <a:chExt cx="7483368" cy="2794352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B60F5CD-26C2-450D-9511-47F5ACEC4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28745" y="4008185"/>
              <a:ext cx="950005" cy="1102770"/>
            </a:xfrm>
            <a:prstGeom prst="rect">
              <a:avLst/>
            </a:prstGeom>
          </p:spPr>
        </p:pic>
        <p:sp>
          <p:nvSpPr>
            <p:cNvPr id="41" name="Rounded Rectangular Callout 1">
              <a:extLst>
                <a:ext uri="{FF2B5EF4-FFF2-40B4-BE49-F238E27FC236}">
                  <a16:creationId xmlns:a16="http://schemas.microsoft.com/office/drawing/2014/main" id="{787C5834-AE3E-484D-9B07-FA0DAB701206}"/>
                </a:ext>
              </a:extLst>
            </p:cNvPr>
            <p:cNvSpPr/>
            <p:nvPr/>
          </p:nvSpPr>
          <p:spPr>
            <a:xfrm>
              <a:off x="526091" y="3718234"/>
              <a:ext cx="2947517" cy="1283919"/>
            </a:xfrm>
            <a:prstGeom prst="wedgeRoundRectCallout">
              <a:avLst>
                <a:gd name="adj1" fmla="val 60970"/>
                <a:gd name="adj2" fmla="val -1618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Mustafa: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The </a:t>
              </a:r>
              <a:r>
                <a:rPr lang="en-GB" sz="1200" dirty="0">
                  <a:solidFill>
                    <a:srgbClr val="0F243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line on the 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d-t graph is steeper when velocity </a:t>
              </a:r>
              <a:r>
                <a:rPr lang="en-GB" sz="1200" dirty="0">
                  <a:solidFill>
                    <a:srgbClr val="0F243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is bigger.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Velocity starts high, then it is low, and then high again – but not as high as at the start.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" name="Rounded Rectangular Callout 30">
              <a:extLst>
                <a:ext uri="{FF2B5EF4-FFF2-40B4-BE49-F238E27FC236}">
                  <a16:creationId xmlns:a16="http://schemas.microsoft.com/office/drawing/2014/main" id="{E869A2FC-0F74-4E36-B9D7-9FFA128C22A4}"/>
                </a:ext>
              </a:extLst>
            </p:cNvPr>
            <p:cNvSpPr/>
            <p:nvPr/>
          </p:nvSpPr>
          <p:spPr>
            <a:xfrm>
              <a:off x="715033" y="5165506"/>
              <a:ext cx="3113712" cy="1295995"/>
            </a:xfrm>
            <a:prstGeom prst="wedgeRoundRectCallout">
              <a:avLst>
                <a:gd name="adj1" fmla="val 53630"/>
                <a:gd name="adj2" fmla="val -49093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Simran: 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When velocity is positive, movement is away from the start, and displacement must be positive. When velocity is negative, displacement is negative too.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" name="Rounded Rectangular Callout 31">
              <a:extLst>
                <a:ext uri="{FF2B5EF4-FFF2-40B4-BE49-F238E27FC236}">
                  <a16:creationId xmlns:a16="http://schemas.microsoft.com/office/drawing/2014/main" id="{96838333-CAC1-4824-8133-FB495BF6F91C}"/>
                </a:ext>
              </a:extLst>
            </p:cNvPr>
            <p:cNvSpPr/>
            <p:nvPr/>
          </p:nvSpPr>
          <p:spPr>
            <a:xfrm>
              <a:off x="4985326" y="3695185"/>
              <a:ext cx="3024133" cy="1306968"/>
            </a:xfrm>
            <a:prstGeom prst="wedgeRoundRectCallout">
              <a:avLst>
                <a:gd name="adj1" fmla="val -58620"/>
                <a:gd name="adj2" fmla="val -1694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Lydia: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At first velocity is positive, so the line goes up. In the middle, velocity is negative, so the line goes down. At the end, the graph must go up again.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" name="Rounded Rectangular Callout 29">
              <a:extLst>
                <a:ext uri="{FF2B5EF4-FFF2-40B4-BE49-F238E27FC236}">
                  <a16:creationId xmlns:a16="http://schemas.microsoft.com/office/drawing/2014/main" id="{E51A75CD-E442-4A5A-B4CB-B0EEEDFE94F2}"/>
                </a:ext>
              </a:extLst>
            </p:cNvPr>
            <p:cNvSpPr/>
            <p:nvPr/>
          </p:nvSpPr>
          <p:spPr>
            <a:xfrm>
              <a:off x="4055457" y="5182569"/>
              <a:ext cx="3897817" cy="1306968"/>
            </a:xfrm>
            <a:prstGeom prst="wedgeRoundRectCallout">
              <a:avLst>
                <a:gd name="adj1" fmla="val -32984"/>
                <a:gd name="adj2" fmla="val -71133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200" b="1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Ryan:</a:t>
              </a:r>
              <a:r>
                <a:rPr lang="en-GB" sz="1200" kern="1200" dirty="0">
                  <a:solidFill>
                    <a:srgbClr val="0F243E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rPr>
                <a:t> At first the graph goes up because velocity is positive. In the middle it goes down because movement is backwards. </a:t>
              </a:r>
              <a:r>
                <a:rPr lang="en-GB" sz="1200" dirty="0">
                  <a:solidFill>
                    <a:srgbClr val="0F243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There is more movement backwards than forwards, so displacement must go negative.</a:t>
              </a:r>
              <a:endParaRPr lang="en-GB" sz="1200" dirty="0">
                <a:effectLst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B1AEE28D-D408-4C9F-AF3F-606ECF365E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8637" y="851020"/>
            <a:ext cx="5880461" cy="986400"/>
          </a:xfrm>
          <a:prstGeom prst="rect">
            <a:avLst/>
          </a:prstGeom>
        </p:spPr>
      </p:pic>
      <p:sp>
        <p:nvSpPr>
          <p:cNvPr id="46" name="Text Placeholder 16">
            <a:extLst>
              <a:ext uri="{FF2B5EF4-FFF2-40B4-BE49-F238E27FC236}">
                <a16:creationId xmlns:a16="http://schemas.microsoft.com/office/drawing/2014/main" id="{412C4196-C8C1-4114-A630-526ED74DF5AC}"/>
              </a:ext>
            </a:extLst>
          </p:cNvPr>
          <p:cNvSpPr txBox="1">
            <a:spLocks/>
          </p:cNvSpPr>
          <p:nvPr/>
        </p:nvSpPr>
        <p:spPr>
          <a:xfrm>
            <a:off x="432001" y="863126"/>
            <a:ext cx="2276638" cy="803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are discussing the graphs they have drawn.</a:t>
            </a:r>
            <a:endParaRPr lang="en-US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8359D0-23FE-4BED-8A91-C9F09BBC0E7B}"/>
              </a:ext>
            </a:extLst>
          </p:cNvPr>
          <p:cNvSpPr txBox="1"/>
          <p:nvPr/>
        </p:nvSpPr>
        <p:spPr>
          <a:xfrm>
            <a:off x="179705" y="4826000"/>
            <a:ext cx="8820448" cy="138021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5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55600" indent="-355600">
              <a:lnSpc>
                <a:spcPct val="114000"/>
              </a:lnSpc>
            </a:pPr>
            <a:r>
              <a:rPr lang="en-US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Which of student has drawn the correct graph?</a:t>
            </a:r>
          </a:p>
          <a:p>
            <a:pPr marL="355600" indent="-355600">
              <a:lnSpc>
                <a:spcPct val="114000"/>
              </a:lnSpc>
            </a:pPr>
            <a:r>
              <a:rPr lang="en-US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What would you say to help the students who are wrong? </a:t>
            </a:r>
          </a:p>
          <a:p>
            <a:pPr marL="355600" indent="-355600">
              <a:lnSpc>
                <a:spcPct val="114000"/>
              </a:lnSpc>
            </a:pPr>
            <a:r>
              <a:rPr lang="en-US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	What advice would you give to make the correct graph even better?</a:t>
            </a:r>
          </a:p>
        </p:txBody>
      </p:sp>
    </p:spTree>
    <p:extLst>
      <p:ext uri="{BB962C8B-B14F-4D97-AF65-F5344CB8AC3E}">
        <p14:creationId xmlns:p14="http://schemas.microsoft.com/office/powerpoint/2010/main" val="39331777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Using the gradient</a:t>
            </a:r>
            <a:endParaRPr lang="en-GB" sz="2400" dirty="0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2D86820C-759D-4852-8562-77EFDFA5BC59}"/>
              </a:ext>
            </a:extLst>
          </p:cNvPr>
          <p:cNvSpPr txBox="1">
            <a:spLocks/>
          </p:cNvSpPr>
          <p:nvPr/>
        </p:nvSpPr>
        <p:spPr>
          <a:xfrm>
            <a:off x="432000" y="863126"/>
            <a:ext cx="8626284" cy="997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900"/>
              </a:spcAft>
            </a:pPr>
            <a:r>
              <a:rPr lang="en-US" dirty="0">
                <a:effectLst/>
                <a:cs typeface="Arial" panose="020B0604020202020204" pitchFamily="34" charset="0"/>
              </a:rPr>
              <a:t>Acceleration is calculated as the change in velocity divided by the time taken for the change: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63DFB9-06E4-44B0-9DB3-67A8CBA8B8EC}"/>
              </a:ext>
            </a:extLst>
          </p:cNvPr>
          <p:cNvSpPr txBox="1"/>
          <p:nvPr/>
        </p:nvSpPr>
        <p:spPr>
          <a:xfrm>
            <a:off x="432000" y="3984733"/>
            <a:ext cx="8532487" cy="1162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From a graph: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Two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values of velocity need to be used to find the </a:t>
            </a:r>
            <a:r>
              <a:rPr lang="en-GB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change in velocity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4000"/>
              </a:lnSpc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Two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corresponding values of time are needed to work out time taken.</a:t>
            </a:r>
            <a:endParaRPr lang="en-US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99DBFB-77B0-49B1-8F48-BBDC158B3CF2}"/>
              </a:ext>
            </a:extLst>
          </p:cNvPr>
          <p:cNvGrpSpPr/>
          <p:nvPr/>
        </p:nvGrpSpPr>
        <p:grpSpPr>
          <a:xfrm>
            <a:off x="395417" y="1587504"/>
            <a:ext cx="8353165" cy="2096524"/>
            <a:chOff x="395417" y="1790700"/>
            <a:chExt cx="8353165" cy="209652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7CC3CD6-8CCD-4725-9905-B5928423F147}"/>
                </a:ext>
              </a:extLst>
            </p:cNvPr>
            <p:cNvGrpSpPr/>
            <p:nvPr/>
          </p:nvGrpSpPr>
          <p:grpSpPr>
            <a:xfrm>
              <a:off x="395417" y="1790700"/>
              <a:ext cx="8353165" cy="2088000"/>
              <a:chOff x="396684" y="1651000"/>
              <a:chExt cx="8353165" cy="2088000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42EAAA-4FD2-4910-B9EC-47E7E52A2912}"/>
                  </a:ext>
                </a:extLst>
              </p:cNvPr>
              <p:cNvSpPr txBox="1"/>
              <p:nvPr/>
            </p:nvSpPr>
            <p:spPr>
              <a:xfrm>
                <a:off x="5587550" y="1970891"/>
                <a:ext cx="3162299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Change in velocity, </a:t>
                </a:r>
                <a:r>
                  <a:rPr lang="el-GR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v, in metres/second (m/s)  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Time taken, </a:t>
                </a:r>
                <a:r>
                  <a:rPr lang="el-GR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t, in seconds (s)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Acceleration, a, in metres per second squared (m/s</a:t>
                </a:r>
                <a:r>
                  <a:rPr lang="en-GB" sz="1400" baseline="300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4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BFA47A47-7146-41BF-9CA4-EFA3498A80F3}"/>
                  </a:ext>
                </a:extLst>
              </p:cNvPr>
              <p:cNvGrpSpPr/>
              <p:nvPr/>
            </p:nvGrpSpPr>
            <p:grpSpPr>
              <a:xfrm>
                <a:off x="396684" y="1957230"/>
                <a:ext cx="4642024" cy="827540"/>
                <a:chOff x="1255734" y="1681651"/>
                <a:chExt cx="4642024" cy="827540"/>
              </a:xfrm>
            </p:grpSpPr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6C6B003-117B-4ECD-A00D-18C35F1E87D9}"/>
                    </a:ext>
                  </a:extLst>
                </p:cNvPr>
                <p:cNvSpPr txBox="1"/>
                <p:nvPr/>
              </p:nvSpPr>
              <p:spPr>
                <a:xfrm>
                  <a:off x="1255734" y="1910755"/>
                  <a:ext cx="21580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acceleration =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9030B2B-3ABD-4F99-A43D-EA5080079121}"/>
                    </a:ext>
                  </a:extLst>
                </p:cNvPr>
                <p:cNvSpPr txBox="1"/>
                <p:nvPr/>
              </p:nvSpPr>
              <p:spPr>
                <a:xfrm>
                  <a:off x="3335055" y="1681651"/>
                  <a:ext cx="25584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change in velocity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1ED1AC1-009E-44B4-8396-2B59B98AE9A1}"/>
                    </a:ext>
                  </a:extLst>
                </p:cNvPr>
                <p:cNvSpPr txBox="1"/>
                <p:nvPr/>
              </p:nvSpPr>
              <p:spPr>
                <a:xfrm>
                  <a:off x="3335055" y="2139859"/>
                  <a:ext cx="25584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rgbClr val="9A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time taken</a:t>
                  </a:r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A5B1BF48-5438-453C-BBCC-FE18900B8C07}"/>
                    </a:ext>
                  </a:extLst>
                </p:cNvPr>
                <p:cNvCxnSpPr>
                  <a:cxnSpLocks/>
                  <a:stCxn id="13" idx="3"/>
                </p:cNvCxnSpPr>
                <p:nvPr/>
              </p:nvCxnSpPr>
              <p:spPr>
                <a:xfrm>
                  <a:off x="3413758" y="2095421"/>
                  <a:ext cx="2484000" cy="0"/>
                </a:xfrm>
                <a:prstGeom prst="line">
                  <a:avLst/>
                </a:prstGeom>
                <a:ln w="31750">
                  <a:solidFill>
                    <a:srgbClr val="9A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B4E8369-8A89-4752-BC9C-77275E22303D}"/>
                  </a:ext>
                </a:extLst>
              </p:cNvPr>
              <p:cNvCxnSpPr/>
              <p:nvPr/>
            </p:nvCxnSpPr>
            <p:spPr>
              <a:xfrm>
                <a:off x="5488384" y="1651000"/>
                <a:ext cx="0" cy="2088000"/>
              </a:xfrm>
              <a:prstGeom prst="line">
                <a:avLst/>
              </a:prstGeom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10DD3E3-D113-47EB-8BC8-586B6EA4FA90}"/>
                </a:ext>
              </a:extLst>
            </p:cNvPr>
            <p:cNvGrpSpPr/>
            <p:nvPr/>
          </p:nvGrpSpPr>
          <p:grpSpPr>
            <a:xfrm>
              <a:off x="1907338" y="3059684"/>
              <a:ext cx="1218005" cy="827540"/>
              <a:chOff x="1948277" y="2890233"/>
              <a:chExt cx="1218005" cy="827540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6AE67C2-C9EF-4B44-A01B-C294235A39EC}"/>
                  </a:ext>
                </a:extLst>
              </p:cNvPr>
              <p:cNvSpPr txBox="1"/>
              <p:nvPr/>
            </p:nvSpPr>
            <p:spPr>
              <a:xfrm>
                <a:off x="1948277" y="3119337"/>
                <a:ext cx="648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 =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8FE210A-A5DF-4E50-9C65-F6207F92337F}"/>
                  </a:ext>
                </a:extLst>
              </p:cNvPr>
              <p:cNvSpPr txBox="1"/>
              <p:nvPr/>
            </p:nvSpPr>
            <p:spPr>
              <a:xfrm>
                <a:off x="2517928" y="2890233"/>
                <a:ext cx="648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Δ</a:t>
                </a:r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B71AF90-869B-4128-BF26-F069CE2C2258}"/>
                  </a:ext>
                </a:extLst>
              </p:cNvPr>
              <p:cNvSpPr txBox="1"/>
              <p:nvPr/>
            </p:nvSpPr>
            <p:spPr>
              <a:xfrm>
                <a:off x="2517928" y="3348441"/>
                <a:ext cx="648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Δ</a:t>
                </a:r>
                <a:r>
                  <a:rPr lang="en-GB" b="1" dirty="0">
                    <a:solidFill>
                      <a:srgbClr val="9A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7740693E-5D4A-48E1-A90E-6E7872805C22}"/>
                  </a:ext>
                </a:extLst>
              </p:cNvPr>
              <p:cNvCxnSpPr>
                <a:cxnSpLocks/>
                <a:stCxn id="19" idx="3"/>
              </p:cNvCxnSpPr>
              <p:nvPr/>
            </p:nvCxnSpPr>
            <p:spPr>
              <a:xfrm>
                <a:off x="2596631" y="3304003"/>
                <a:ext cx="569650" cy="0"/>
              </a:xfrm>
              <a:prstGeom prst="line">
                <a:avLst/>
              </a:prstGeom>
              <a:ln w="31750">
                <a:solidFill>
                  <a:srgbClr val="9A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349183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78E142-36D0-4A18-8CCD-BE331ABB5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BB8C695-4DCD-4AFF-A8D0-BBFF6C2A941C}"/>
              </a:ext>
            </a:extLst>
          </p:cNvPr>
          <p:cNvSpPr/>
          <p:nvPr/>
        </p:nvSpPr>
        <p:spPr>
          <a:xfrm>
            <a:off x="432001" y="864000"/>
            <a:ext cx="4592964" cy="134483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79500" indent="-1079500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Example:	The velocity-time graph shows a steady acceleration.</a:t>
            </a:r>
          </a:p>
          <a:p>
            <a:pPr marL="1079500" indent="-1079500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Use the graph to work out that acceleration.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4778057" cy="1870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863" indent="-1439863"/>
            <a:endParaRPr lang="en-GB" sz="1600" dirty="0">
              <a:effectLst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75393B-60E3-4D40-AEE0-A8F5BEDBC1F6}"/>
              </a:ext>
            </a:extLst>
          </p:cNvPr>
          <p:cNvSpPr txBox="1"/>
          <p:nvPr/>
        </p:nvSpPr>
        <p:spPr>
          <a:xfrm>
            <a:off x="360000" y="2461862"/>
            <a:ext cx="2230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Model answer: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1F2114-627A-4D59-BE87-627EEB2164FF}"/>
              </a:ext>
            </a:extLst>
          </p:cNvPr>
          <p:cNvSpPr txBox="1"/>
          <p:nvPr/>
        </p:nvSpPr>
        <p:spPr>
          <a:xfrm>
            <a:off x="2579720" y="2919847"/>
            <a:ext cx="5271650" cy="559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At  t=0 minutes, v = 0 m/s</a:t>
            </a:r>
          </a:p>
          <a:p>
            <a:pPr>
              <a:lnSpc>
                <a:spcPct val="114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At t = 2 minutes, v = 30 m/s</a:t>
            </a:r>
            <a:endParaRPr lang="en-GB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90C666-22E6-4138-BB19-17E161C70C11}"/>
              </a:ext>
            </a:extLst>
          </p:cNvPr>
          <p:cNvSpPr/>
          <p:nvPr/>
        </p:nvSpPr>
        <p:spPr>
          <a:xfrm>
            <a:off x="1327549" y="5821656"/>
            <a:ext cx="3645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u="sng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Acceleration = 0.25 m/</a:t>
            </a:r>
            <a:r>
              <a:rPr lang="en-GB" sz="1600" b="1" u="sng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r>
              <a:rPr lang="en-GB" sz="1600" b="1" u="sng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endParaRPr lang="en-GB" sz="16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4DA314-9359-4429-A3D0-23FBF0677C4F}"/>
              </a:ext>
            </a:extLst>
          </p:cNvPr>
          <p:cNvGrpSpPr/>
          <p:nvPr/>
        </p:nvGrpSpPr>
        <p:grpSpPr>
          <a:xfrm>
            <a:off x="2254825" y="4104530"/>
            <a:ext cx="1533610" cy="680443"/>
            <a:chOff x="2883798" y="2554917"/>
            <a:chExt cx="1533610" cy="68044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C802994-502C-4A00-AE52-7B22920DCAD9}"/>
                </a:ext>
              </a:extLst>
            </p:cNvPr>
            <p:cNvGrpSpPr/>
            <p:nvPr/>
          </p:nvGrpSpPr>
          <p:grpSpPr>
            <a:xfrm>
              <a:off x="2883798" y="2554917"/>
              <a:ext cx="1533610" cy="680443"/>
              <a:chOff x="2319799" y="3366630"/>
              <a:chExt cx="2408261" cy="680443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6BB73D8-F5E9-4CFD-A083-895AFF62B627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2408261" cy="680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</a:t>
                </a: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v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F21E1EF-219A-43ED-86DB-C91BE1EEAB77}"/>
                  </a:ext>
                </a:extLst>
              </p:cNvPr>
              <p:cNvSpPr/>
              <p:nvPr/>
            </p:nvSpPr>
            <p:spPr>
              <a:xfrm>
                <a:off x="3493547" y="3638415"/>
                <a:ext cx="847963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l-GR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Δ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 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DFBF542-3427-499B-ACA4-A98BFBDCF1A8}"/>
                </a:ext>
              </a:extLst>
            </p:cNvPr>
            <p:cNvCxnSpPr>
              <a:cxnSpLocks/>
            </p:cNvCxnSpPr>
            <p:nvPr/>
          </p:nvCxnSpPr>
          <p:spPr>
            <a:xfrm>
              <a:off x="3745556" y="2861627"/>
              <a:ext cx="324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0A8A276-B563-4296-9FE0-A365EDD6209F}"/>
              </a:ext>
            </a:extLst>
          </p:cNvPr>
          <p:cNvGrpSpPr/>
          <p:nvPr/>
        </p:nvGrpSpPr>
        <p:grpSpPr>
          <a:xfrm>
            <a:off x="2254825" y="4790307"/>
            <a:ext cx="1943831" cy="664301"/>
            <a:chOff x="2368286" y="3118952"/>
            <a:chExt cx="1943831" cy="66430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47CAF42-A572-4BE5-AADD-CBE9B42E4E11}"/>
                </a:ext>
              </a:extLst>
            </p:cNvPr>
            <p:cNvGrpSpPr/>
            <p:nvPr/>
          </p:nvGrpSpPr>
          <p:grpSpPr>
            <a:xfrm>
              <a:off x="2368286" y="3118952"/>
              <a:ext cx="1943831" cy="664301"/>
              <a:chOff x="2319799" y="3366630"/>
              <a:chExt cx="1943831" cy="66430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E5C8CB1-AB21-4908-93A4-1FE8DB8715F7}"/>
                  </a:ext>
                </a:extLst>
              </p:cNvPr>
              <p:cNvSpPr/>
              <p:nvPr/>
            </p:nvSpPr>
            <p:spPr>
              <a:xfrm>
                <a:off x="2319799" y="3366630"/>
                <a:ext cx="1943831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3538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</a:t>
                </a: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30 m/s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129FDCD-8D11-4B09-89B2-92E8A12124B4}"/>
                  </a:ext>
                </a:extLst>
              </p:cNvPr>
              <p:cNvSpPr/>
              <p:nvPr/>
            </p:nvSpPr>
            <p:spPr>
              <a:xfrm>
                <a:off x="3140651" y="3674551"/>
                <a:ext cx="885470" cy="35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300"/>
                  </a:spcAft>
                </a:pPr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120 s</a:t>
                </a:r>
                <a:endParaRPr lang="en-GB" sz="1600" dirty="0">
                  <a:solidFill>
                    <a:schemeClr val="tx2">
                      <a:lumMod val="50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39A182A-FC88-4BD9-9587-4172269A3BB7}"/>
                </a:ext>
              </a:extLst>
            </p:cNvPr>
            <p:cNvCxnSpPr/>
            <p:nvPr/>
          </p:nvCxnSpPr>
          <p:spPr>
            <a:xfrm flipV="1">
              <a:off x="3288444" y="3442363"/>
              <a:ext cx="720000" cy="0"/>
            </a:xfrm>
            <a:prstGeom prst="line">
              <a:avLst/>
            </a:prstGeom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460F8D2-04B9-4912-9583-F160387DCACC}"/>
              </a:ext>
            </a:extLst>
          </p:cNvPr>
          <p:cNvSpPr/>
          <p:nvPr/>
        </p:nvSpPr>
        <p:spPr>
          <a:xfrm>
            <a:off x="2235631" y="5459942"/>
            <a:ext cx="2641169" cy="35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300"/>
              </a:spcAft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= 0.25 m/s/s </a:t>
            </a:r>
            <a:endParaRPr lang="en-GB" sz="1600" dirty="0">
              <a:solidFill>
                <a:schemeClr val="tx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2F8442-BE69-4A2C-B427-1305D5F4D8B5}"/>
              </a:ext>
            </a:extLst>
          </p:cNvPr>
          <p:cNvSpPr txBox="1"/>
          <p:nvPr/>
        </p:nvSpPr>
        <p:spPr>
          <a:xfrm>
            <a:off x="468882" y="4794942"/>
            <a:ext cx="1867509" cy="26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Substitute values: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DC61D8E7-C0A2-435D-8724-F118D733BD94}"/>
              </a:ext>
            </a:extLst>
          </p:cNvPr>
          <p:cNvSpPr txBox="1">
            <a:spLocks/>
          </p:cNvSpPr>
          <p:nvPr/>
        </p:nvSpPr>
        <p:spPr>
          <a:xfrm>
            <a:off x="92212" y="37168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Using the gradient</a:t>
            </a:r>
            <a:endParaRPr lang="en-GB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A780A2-3A37-4F66-ADB9-FB10D40D8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5816" y="864000"/>
            <a:ext cx="3378060" cy="193803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16CE49E-57FF-443C-91D2-5A8015A4DDFC}"/>
              </a:ext>
            </a:extLst>
          </p:cNvPr>
          <p:cNvSpPr txBox="1"/>
          <p:nvPr/>
        </p:nvSpPr>
        <p:spPr>
          <a:xfrm>
            <a:off x="468882" y="2920225"/>
            <a:ext cx="1867509" cy="44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Read off pairs of values from the graph: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ED55D6-9FFF-473B-8A31-78C3505E4BC6}"/>
              </a:ext>
            </a:extLst>
          </p:cNvPr>
          <p:cNvSpPr txBox="1"/>
          <p:nvPr/>
        </p:nvSpPr>
        <p:spPr>
          <a:xfrm>
            <a:off x="468882" y="3508423"/>
            <a:ext cx="1867509" cy="44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Work out </a:t>
            </a:r>
            <a:r>
              <a:rPr lang="el-GR" sz="105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Δ</a:t>
            </a:r>
            <a:r>
              <a:rPr lang="en-GB" sz="105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 in seconds* and </a:t>
            </a:r>
            <a:r>
              <a:rPr lang="el-GR" sz="105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Δ</a:t>
            </a:r>
            <a:r>
              <a:rPr lang="en-GB" sz="105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 in m/s </a:t>
            </a: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8A83A8-E50D-4011-8A0A-9CE711833F9E}"/>
              </a:ext>
            </a:extLst>
          </p:cNvPr>
          <p:cNvSpPr txBox="1"/>
          <p:nvPr/>
        </p:nvSpPr>
        <p:spPr>
          <a:xfrm>
            <a:off x="2587459" y="3508423"/>
            <a:ext cx="3228125" cy="559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l-GR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Δ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 = 120 s – 0 s = 120 s</a:t>
            </a:r>
          </a:p>
          <a:p>
            <a:pPr>
              <a:lnSpc>
                <a:spcPct val="114000"/>
              </a:lnSpc>
            </a:pPr>
            <a:r>
              <a:rPr lang="el-GR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Δ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 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= 30 m/s – 0 m/s = 30 m/s</a:t>
            </a:r>
            <a:endParaRPr lang="en-GB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C945A7-E394-44D6-BD39-78872F08CB1E}"/>
              </a:ext>
            </a:extLst>
          </p:cNvPr>
          <p:cNvSpPr txBox="1"/>
          <p:nvPr/>
        </p:nvSpPr>
        <p:spPr>
          <a:xfrm>
            <a:off x="468882" y="4172681"/>
            <a:ext cx="1867509" cy="26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Using: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2C4367-D9CD-47BF-831C-B7538AB58B8D}"/>
              </a:ext>
            </a:extLst>
          </p:cNvPr>
          <p:cNvSpPr txBox="1"/>
          <p:nvPr/>
        </p:nvSpPr>
        <p:spPr>
          <a:xfrm>
            <a:off x="6193537" y="3508423"/>
            <a:ext cx="2194560" cy="442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114000"/>
              </a:lnSpc>
            </a:pPr>
            <a:r>
              <a:rPr lang="en-GB" sz="105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* 	Because velocity is in metres </a:t>
            </a:r>
            <a:r>
              <a:rPr lang="en-GB" sz="105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per second</a:t>
            </a:r>
            <a:r>
              <a:rPr lang="en-GB" sz="105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endParaRPr lang="en-GB" sz="105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40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34" grpId="0"/>
      <p:bldP spid="36" grpId="0"/>
      <p:bldP spid="33" grpId="0"/>
      <p:bldP spid="38" grpId="0"/>
      <p:bldP spid="39" grpId="0"/>
      <p:bldP spid="40" grpId="0"/>
      <p:bldP spid="4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Using the gradient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97472" cy="85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red car is moving to the right along a straight road.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graph shows how its velocity changes over the next ten minutes.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F428CA5D-48B9-4E33-B06C-E523DAEE3D5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1669" r="1244" b="2201"/>
          <a:stretch/>
        </p:blipFill>
        <p:spPr>
          <a:xfrm>
            <a:off x="2145510" y="1713357"/>
            <a:ext cx="4870451" cy="35369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8F8EEFA-580F-4024-987A-640BBF0F2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857" y="5356648"/>
            <a:ext cx="8102286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888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Using the gradient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4000"/>
            <a:ext cx="3862767" cy="3420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lvl="0" indent="-354013">
              <a:spcBef>
                <a:spcPts val="0"/>
              </a:spcBef>
            </a:pPr>
            <a:r>
              <a:rPr lang="en-GB" sz="1600" b="1" dirty="0">
                <a:effectLst/>
                <a:cs typeface="Arial" panose="020B0604020202020204" pitchFamily="34" charset="0"/>
              </a:rPr>
              <a:t>1.</a:t>
            </a:r>
            <a:r>
              <a:rPr lang="en-GB" sz="1600" dirty="0">
                <a:effectLst/>
                <a:cs typeface="Arial" panose="020B0604020202020204" pitchFamily="34" charset="0"/>
              </a:rPr>
              <a:t>	Use the graph to calculate the acceleration between:  </a:t>
            </a:r>
          </a:p>
          <a:p>
            <a:pPr marL="901700" lvl="0" indent="-365125">
              <a:spcBef>
                <a:spcPts val="0"/>
              </a:spcBef>
            </a:pPr>
            <a:r>
              <a:rPr lang="en-GB" sz="1600" b="1" dirty="0">
                <a:cs typeface="Arial" panose="020B0604020202020204" pitchFamily="34" charset="0"/>
              </a:rPr>
              <a:t>a.</a:t>
            </a:r>
            <a:r>
              <a:rPr lang="en-GB" sz="1600" dirty="0">
                <a:cs typeface="Arial" panose="020B0604020202020204" pitchFamily="34" charset="0"/>
              </a:rPr>
              <a:t>	</a:t>
            </a:r>
            <a:r>
              <a:rPr lang="en-GB" sz="1600" dirty="0">
                <a:effectLst/>
                <a:cs typeface="Arial" panose="020B0604020202020204" pitchFamily="34" charset="0"/>
              </a:rPr>
              <a:t>A and B.</a:t>
            </a:r>
          </a:p>
          <a:p>
            <a:pPr marL="901700" lvl="1" indent="-365125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600" b="1" dirty="0">
                <a:effectLst/>
                <a:cs typeface="Arial" panose="020B0604020202020204" pitchFamily="34" charset="0"/>
              </a:rPr>
              <a:t>b.</a:t>
            </a:r>
            <a:r>
              <a:rPr lang="en-GB" sz="1600" dirty="0">
                <a:effectLst/>
                <a:cs typeface="Arial" panose="020B0604020202020204" pitchFamily="34" charset="0"/>
              </a:rPr>
              <a:t>	B and C.</a:t>
            </a:r>
          </a:p>
          <a:p>
            <a:pPr marL="901700" lvl="1" indent="-365125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600" b="1" dirty="0">
                <a:effectLst/>
                <a:cs typeface="Arial" panose="020B0604020202020204" pitchFamily="34" charset="0"/>
              </a:rPr>
              <a:t>c.</a:t>
            </a:r>
            <a:r>
              <a:rPr lang="en-GB" sz="1600" dirty="0">
                <a:effectLst/>
                <a:cs typeface="Arial" panose="020B0604020202020204" pitchFamily="34" charset="0"/>
              </a:rPr>
              <a:t>	C and D.</a:t>
            </a:r>
          </a:p>
          <a:p>
            <a:pPr marL="901700" lvl="1" indent="-365125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600" b="1" dirty="0">
                <a:effectLst/>
                <a:cs typeface="Arial" panose="020B0604020202020204" pitchFamily="34" charset="0"/>
              </a:rPr>
              <a:t>d.</a:t>
            </a:r>
            <a:r>
              <a:rPr lang="en-GB" sz="1600" dirty="0">
                <a:effectLst/>
                <a:cs typeface="Arial" panose="020B0604020202020204" pitchFamily="34" charset="0"/>
              </a:rPr>
              <a:t>	D and E.</a:t>
            </a:r>
          </a:p>
          <a:p>
            <a:pPr marL="901700" lvl="1" indent="-365125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600" b="1" dirty="0">
                <a:effectLst/>
                <a:cs typeface="Arial" panose="020B0604020202020204" pitchFamily="34" charset="0"/>
              </a:rPr>
              <a:t>e.</a:t>
            </a:r>
            <a:r>
              <a:rPr lang="en-GB" sz="1600" dirty="0">
                <a:effectLst/>
                <a:cs typeface="Arial" panose="020B0604020202020204" pitchFamily="34" charset="0"/>
              </a:rPr>
              <a:t>	E and F.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42D610F5-9DBC-4EFC-9E54-9D85A2DC5A72}"/>
              </a:ext>
            </a:extLst>
          </p:cNvPr>
          <p:cNvSpPr txBox="1">
            <a:spLocks/>
          </p:cNvSpPr>
          <p:nvPr/>
        </p:nvSpPr>
        <p:spPr>
          <a:xfrm>
            <a:off x="379141" y="3984502"/>
            <a:ext cx="8764859" cy="1000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lvl="0" indent="-536575">
              <a:spcAft>
                <a:spcPts val="900"/>
              </a:spcAft>
              <a:tabLst>
                <a:tab pos="536575" algn="l"/>
              </a:tabLst>
            </a:pPr>
            <a:r>
              <a:rPr lang="en-GB" sz="1600" b="1" dirty="0">
                <a:effectLst/>
                <a:cs typeface="Arial" panose="020B0604020202020204" pitchFamily="34" charset="0"/>
              </a:rPr>
              <a:t>2</a:t>
            </a:r>
            <a:r>
              <a:rPr lang="en-GB" sz="1600" b="1" dirty="0">
                <a:cs typeface="Arial" panose="020B0604020202020204" pitchFamily="34" charset="0"/>
              </a:rPr>
              <a:t>a.</a:t>
            </a:r>
            <a:r>
              <a:rPr lang="en-GB" sz="1600" dirty="0">
                <a:effectLst/>
                <a:cs typeface="Arial" panose="020B0604020202020204" pitchFamily="34" charset="0"/>
              </a:rPr>
              <a:t>	How is the motion between D and E similar to the motion between E and F?</a:t>
            </a:r>
          </a:p>
          <a:p>
            <a:pPr marL="536575" lvl="0" indent="-536575">
              <a:spcAft>
                <a:spcPts val="900"/>
              </a:spcAft>
              <a:tabLst>
                <a:tab pos="536575" algn="l"/>
              </a:tabLst>
            </a:pPr>
            <a:r>
              <a:rPr lang="en-GB" sz="1600" b="1" dirty="0">
                <a:cs typeface="Arial" panose="020B0604020202020204" pitchFamily="34" charset="0"/>
              </a:rPr>
              <a:t>2b.	</a:t>
            </a:r>
            <a:r>
              <a:rPr lang="en-GB" sz="1600" dirty="0">
                <a:cs typeface="Arial" panose="020B0604020202020204" pitchFamily="34" charset="0"/>
              </a:rPr>
              <a:t>How does the motion between D and E differ from that between E and F?</a:t>
            </a:r>
            <a:endParaRPr lang="en-GB" sz="1600" dirty="0">
              <a:effectLst/>
              <a:cs typeface="Arial" panose="020B0604020202020204" pitchFamily="34" charset="0"/>
            </a:endParaRPr>
          </a:p>
        </p:txBody>
      </p:sp>
      <p:sp>
        <p:nvSpPr>
          <p:cNvPr id="8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D2530889-9D1C-4A73-865B-39EBFADA9B8A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91BA28-C7A8-4AB5-8D76-D9F0CADC35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857" y="5356648"/>
            <a:ext cx="8102286" cy="859611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D3309C74-765C-411F-ABDF-9F404E2BCDB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1669" r="1244" b="2201"/>
          <a:stretch/>
        </p:blipFill>
        <p:spPr>
          <a:xfrm>
            <a:off x="4561721" y="864000"/>
            <a:ext cx="3862767" cy="280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51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2576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7705493" cy="10325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defRPr/>
            </a:pPr>
            <a:r>
              <a:rPr lang="en-GB" sz="1800" b="1" dirty="0">
                <a:effectLst/>
                <a:cs typeface="Arial" panose="020B0604020202020204" pitchFamily="34" charset="0"/>
              </a:rPr>
              <a:t>2.</a:t>
            </a:r>
            <a:r>
              <a:rPr lang="en-GB" sz="1800" dirty="0">
                <a:effectLst/>
                <a:cs typeface="Arial" panose="020B0604020202020204" pitchFamily="34" charset="0"/>
              </a:rPr>
              <a:t>	</a:t>
            </a:r>
            <a:r>
              <a:rPr lang="en-US" dirty="0"/>
              <a:t>At what time is the train moving at each velocity?</a:t>
            </a:r>
            <a:endParaRPr lang="en-GB" sz="1800" dirty="0">
              <a:effectLst/>
              <a:cs typeface="Arial" panose="020B0604020202020204" pitchFamily="34" charset="0"/>
            </a:endParaRPr>
          </a:p>
          <a:p>
            <a:pPr marL="363538" marR="0" lvl="0" indent="-3635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800" dirty="0">
                <a:effectLst/>
                <a:cs typeface="Arial" panose="020B0604020202020204" pitchFamily="34" charset="0"/>
              </a:rPr>
              <a:t>	Use the graph to match the correct time to each velocity.</a:t>
            </a:r>
          </a:p>
          <a:p>
            <a:pPr marL="357188">
              <a:lnSpc>
                <a:spcPct val="115000"/>
              </a:lnSpc>
            </a:pPr>
            <a:endParaRPr lang="en-GB" sz="1800" dirty="0">
              <a:effectLst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8ECB161-0475-4F9C-8CE6-CB2DF47D6574}"/>
              </a:ext>
            </a:extLst>
          </p:cNvPr>
          <p:cNvGrpSpPr/>
          <p:nvPr/>
        </p:nvGrpSpPr>
        <p:grpSpPr>
          <a:xfrm>
            <a:off x="432000" y="1708259"/>
            <a:ext cx="8280000" cy="4316162"/>
            <a:chOff x="432000" y="1708259"/>
            <a:chExt cx="8280000" cy="431616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5D33E38-8CF0-46E8-B019-839079135C77}"/>
                </a:ext>
              </a:extLst>
            </p:cNvPr>
            <p:cNvGrpSpPr/>
            <p:nvPr/>
          </p:nvGrpSpPr>
          <p:grpSpPr>
            <a:xfrm>
              <a:off x="432000" y="1924091"/>
              <a:ext cx="5215038" cy="3714936"/>
              <a:chOff x="432000" y="1924091"/>
              <a:chExt cx="5215038" cy="371493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A205369-07BA-4BFF-B4DA-7F37466C3B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00" y="2166374"/>
                <a:ext cx="4696054" cy="3210375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E39F081-E4C5-4278-A7B4-2A64D765B06E}"/>
                  </a:ext>
                </a:extLst>
              </p:cNvPr>
              <p:cNvSpPr/>
              <p:nvPr/>
            </p:nvSpPr>
            <p:spPr>
              <a:xfrm>
                <a:off x="4567687" y="1924091"/>
                <a:ext cx="1079351" cy="3714936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7" name="TextBox 26">
              <a:extLst>
                <a:ext uri="{FF2B5EF4-FFF2-40B4-BE49-F238E27FC236}">
                  <a16:creationId xmlns:a16="http://schemas.microsoft.com/office/drawing/2014/main" id="{72FA794E-8A71-494F-AA47-B0CB1ED7E0C0}"/>
                </a:ext>
              </a:extLst>
            </p:cNvPr>
            <p:cNvSpPr txBox="1"/>
            <p:nvPr/>
          </p:nvSpPr>
          <p:spPr>
            <a:xfrm>
              <a:off x="7637264" y="1708259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 0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26">
              <a:extLst>
                <a:ext uri="{FF2B5EF4-FFF2-40B4-BE49-F238E27FC236}">
                  <a16:creationId xmlns:a16="http://schemas.microsoft.com/office/drawing/2014/main" id="{9484CD7B-ECC2-4723-9561-11D6283FBDAA}"/>
                </a:ext>
              </a:extLst>
            </p:cNvPr>
            <p:cNvSpPr txBox="1"/>
            <p:nvPr/>
          </p:nvSpPr>
          <p:spPr>
            <a:xfrm>
              <a:off x="7637264" y="2149351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28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26">
              <a:extLst>
                <a:ext uri="{FF2B5EF4-FFF2-40B4-BE49-F238E27FC236}">
                  <a16:creationId xmlns:a16="http://schemas.microsoft.com/office/drawing/2014/main" id="{7958F9F1-45A5-4BFB-A99C-8998A514DDA3}"/>
                </a:ext>
              </a:extLst>
            </p:cNvPr>
            <p:cNvSpPr txBox="1"/>
            <p:nvPr/>
          </p:nvSpPr>
          <p:spPr>
            <a:xfrm>
              <a:off x="7637264" y="2590441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12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26">
              <a:extLst>
                <a:ext uri="{FF2B5EF4-FFF2-40B4-BE49-F238E27FC236}">
                  <a16:creationId xmlns:a16="http://schemas.microsoft.com/office/drawing/2014/main" id="{0871BC42-FE64-45EA-8536-E35CDA061483}"/>
                </a:ext>
              </a:extLst>
            </p:cNvPr>
            <p:cNvSpPr txBox="1"/>
            <p:nvPr/>
          </p:nvSpPr>
          <p:spPr>
            <a:xfrm>
              <a:off x="4769301" y="2778276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 m/s to the right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26">
              <a:extLst>
                <a:ext uri="{FF2B5EF4-FFF2-40B4-BE49-F238E27FC236}">
                  <a16:creationId xmlns:a16="http://schemas.microsoft.com/office/drawing/2014/main" id="{2BD501D9-B60C-40AA-AB4B-09A75B0F2351}"/>
                </a:ext>
              </a:extLst>
            </p:cNvPr>
            <p:cNvSpPr txBox="1"/>
            <p:nvPr/>
          </p:nvSpPr>
          <p:spPr>
            <a:xfrm>
              <a:off x="4769301" y="3212585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 m/s to the right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26">
              <a:extLst>
                <a:ext uri="{FF2B5EF4-FFF2-40B4-BE49-F238E27FC236}">
                  <a16:creationId xmlns:a16="http://schemas.microsoft.com/office/drawing/2014/main" id="{FF193A0F-779C-41A0-BE93-9639243341F2}"/>
                </a:ext>
              </a:extLst>
            </p:cNvPr>
            <p:cNvSpPr txBox="1"/>
            <p:nvPr/>
          </p:nvSpPr>
          <p:spPr>
            <a:xfrm>
              <a:off x="4769301" y="3646894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0 m/s</a:t>
              </a:r>
              <a:endParaRPr lang="en-GB" sz="105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26">
              <a:extLst>
                <a:ext uri="{FF2B5EF4-FFF2-40B4-BE49-F238E27FC236}">
                  <a16:creationId xmlns:a16="http://schemas.microsoft.com/office/drawing/2014/main" id="{AB6EAB77-061E-4CE6-B0F0-090CDFAD2581}"/>
                </a:ext>
              </a:extLst>
            </p:cNvPr>
            <p:cNvSpPr txBox="1"/>
            <p:nvPr/>
          </p:nvSpPr>
          <p:spPr>
            <a:xfrm>
              <a:off x="4769301" y="4081202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 m/s to the left</a:t>
              </a:r>
              <a:endParaRPr lang="en-GB" sz="105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26">
              <a:extLst>
                <a:ext uri="{FF2B5EF4-FFF2-40B4-BE49-F238E27FC236}">
                  <a16:creationId xmlns:a16="http://schemas.microsoft.com/office/drawing/2014/main" id="{9E9AF7B7-0D5D-4A73-A090-C835DB5CC2F1}"/>
                </a:ext>
              </a:extLst>
            </p:cNvPr>
            <p:cNvSpPr txBox="1"/>
            <p:nvPr/>
          </p:nvSpPr>
          <p:spPr>
            <a:xfrm>
              <a:off x="4769301" y="4515510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 m/s to the left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26">
              <a:extLst>
                <a:ext uri="{FF2B5EF4-FFF2-40B4-BE49-F238E27FC236}">
                  <a16:creationId xmlns:a16="http://schemas.microsoft.com/office/drawing/2014/main" id="{F813213F-6826-45CB-8702-076196E7EEBB}"/>
                </a:ext>
              </a:extLst>
            </p:cNvPr>
            <p:cNvSpPr txBox="1"/>
            <p:nvPr/>
          </p:nvSpPr>
          <p:spPr>
            <a:xfrm>
              <a:off x="7637264" y="3913714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15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26">
              <a:extLst>
                <a:ext uri="{FF2B5EF4-FFF2-40B4-BE49-F238E27FC236}">
                  <a16:creationId xmlns:a16="http://schemas.microsoft.com/office/drawing/2014/main" id="{1C51823F-E3A6-4FBD-A8EA-664E195EA737}"/>
                </a:ext>
              </a:extLst>
            </p:cNvPr>
            <p:cNvSpPr txBox="1"/>
            <p:nvPr/>
          </p:nvSpPr>
          <p:spPr>
            <a:xfrm>
              <a:off x="7637264" y="4354805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24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26">
              <a:extLst>
                <a:ext uri="{FF2B5EF4-FFF2-40B4-BE49-F238E27FC236}">
                  <a16:creationId xmlns:a16="http://schemas.microsoft.com/office/drawing/2014/main" id="{80F002ED-EE9B-4FE1-9D80-E3FFE41F278F}"/>
                </a:ext>
              </a:extLst>
            </p:cNvPr>
            <p:cNvSpPr txBox="1"/>
            <p:nvPr/>
          </p:nvSpPr>
          <p:spPr>
            <a:xfrm>
              <a:off x="7637264" y="4795892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50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26">
              <a:extLst>
                <a:ext uri="{FF2B5EF4-FFF2-40B4-BE49-F238E27FC236}">
                  <a16:creationId xmlns:a16="http://schemas.microsoft.com/office/drawing/2014/main" id="{437B9166-F0B8-4F85-924E-8E2CC953E5F4}"/>
                </a:ext>
              </a:extLst>
            </p:cNvPr>
            <p:cNvSpPr txBox="1"/>
            <p:nvPr/>
          </p:nvSpPr>
          <p:spPr>
            <a:xfrm>
              <a:off x="7625441" y="3472622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25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26">
              <a:extLst>
                <a:ext uri="{FF2B5EF4-FFF2-40B4-BE49-F238E27FC236}">
                  <a16:creationId xmlns:a16="http://schemas.microsoft.com/office/drawing/2014/main" id="{EDF4AC19-F31D-47EA-9FE8-EC3DDB4B2F03}"/>
                </a:ext>
              </a:extLst>
            </p:cNvPr>
            <p:cNvSpPr txBox="1"/>
            <p:nvPr/>
          </p:nvSpPr>
          <p:spPr>
            <a:xfrm>
              <a:off x="7637264" y="3031532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36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6">
              <a:extLst>
                <a:ext uri="{FF2B5EF4-FFF2-40B4-BE49-F238E27FC236}">
                  <a16:creationId xmlns:a16="http://schemas.microsoft.com/office/drawing/2014/main" id="{429C0FE0-9C0E-47F1-A256-4D6202B6B722}"/>
                </a:ext>
              </a:extLst>
            </p:cNvPr>
            <p:cNvSpPr txBox="1"/>
            <p:nvPr/>
          </p:nvSpPr>
          <p:spPr>
            <a:xfrm>
              <a:off x="7637264" y="5236979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16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6">
              <a:extLst>
                <a:ext uri="{FF2B5EF4-FFF2-40B4-BE49-F238E27FC236}">
                  <a16:creationId xmlns:a16="http://schemas.microsoft.com/office/drawing/2014/main" id="{2FA83F75-EF7E-4AFA-8D39-679C85B3E4A2}"/>
                </a:ext>
              </a:extLst>
            </p:cNvPr>
            <p:cNvSpPr txBox="1"/>
            <p:nvPr/>
          </p:nvSpPr>
          <p:spPr>
            <a:xfrm>
              <a:off x="7637264" y="5678066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44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6">
              <a:extLst>
                <a:ext uri="{FF2B5EF4-FFF2-40B4-BE49-F238E27FC236}">
                  <a16:creationId xmlns:a16="http://schemas.microsoft.com/office/drawing/2014/main" id="{3086DCA5-3653-41E9-83A7-EB2E49675D30}"/>
                </a:ext>
              </a:extLst>
            </p:cNvPr>
            <p:cNvSpPr txBox="1"/>
            <p:nvPr/>
          </p:nvSpPr>
          <p:spPr>
            <a:xfrm>
              <a:off x="4769301" y="4951664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6 m/s to the left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6">
              <a:extLst>
                <a:ext uri="{FF2B5EF4-FFF2-40B4-BE49-F238E27FC236}">
                  <a16:creationId xmlns:a16="http://schemas.microsoft.com/office/drawing/2014/main" id="{D2CE2984-1E4D-4A4A-959A-6FE47160020D}"/>
                </a:ext>
              </a:extLst>
            </p:cNvPr>
            <p:cNvSpPr txBox="1"/>
            <p:nvPr/>
          </p:nvSpPr>
          <p:spPr>
            <a:xfrm>
              <a:off x="4769301" y="2349662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6 m/s to the right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185038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</a:t>
            </a:r>
            <a:r>
              <a:rPr lang="en-US" dirty="0"/>
              <a:t> displacement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9CB116-F468-4920-A491-A6560D49EB74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" t="1207" r="1222" b="2129"/>
          <a:stretch/>
        </p:blipFill>
        <p:spPr bwMode="auto">
          <a:xfrm>
            <a:off x="2535584" y="1945660"/>
            <a:ext cx="4072832" cy="2966679"/>
          </a:xfrm>
          <a:prstGeom prst="rect">
            <a:avLst/>
          </a:prstGeom>
          <a:noFill/>
        </p:spPr>
      </p:pic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B1596163-379B-4E65-811D-09F784CF5C87}"/>
              </a:ext>
            </a:extLst>
          </p:cNvPr>
          <p:cNvSpPr txBox="1">
            <a:spLocks/>
          </p:cNvSpPr>
          <p:nvPr/>
        </p:nvSpPr>
        <p:spPr>
          <a:xfrm>
            <a:off x="432000" y="864001"/>
            <a:ext cx="8285163" cy="1243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change in displacement of an object between two times,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equal to the area under a velocity-time graph between those times.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3D17A99-5A9A-47D2-9EAB-79698F8DECDA}"/>
              </a:ext>
            </a:extLst>
          </p:cNvPr>
          <p:cNvGrpSpPr/>
          <p:nvPr/>
        </p:nvGrpSpPr>
        <p:grpSpPr>
          <a:xfrm>
            <a:off x="3149600" y="2594919"/>
            <a:ext cx="2768600" cy="1748481"/>
            <a:chOff x="3149600" y="2594919"/>
            <a:chExt cx="2768600" cy="174848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07A8BCD-8BF8-4942-8868-76493470DFC3}"/>
                </a:ext>
              </a:extLst>
            </p:cNvPr>
            <p:cNvSpPr/>
            <p:nvPr/>
          </p:nvSpPr>
          <p:spPr>
            <a:xfrm>
              <a:off x="3149600" y="2594919"/>
              <a:ext cx="1092200" cy="1748481"/>
            </a:xfrm>
            <a:prstGeom prst="rect">
              <a:avLst/>
            </a:prstGeom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60793C5-D4AD-4458-A194-1E667523F7BC}"/>
                </a:ext>
              </a:extLst>
            </p:cNvPr>
            <p:cNvSpPr/>
            <p:nvPr/>
          </p:nvSpPr>
          <p:spPr>
            <a:xfrm>
              <a:off x="4241800" y="3188756"/>
              <a:ext cx="1676400" cy="1154644"/>
            </a:xfrm>
            <a:prstGeom prst="rect">
              <a:avLst/>
            </a:prstGeom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6548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78E142-36D0-4A18-8CCD-BE331ABB5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" y="667012"/>
            <a:ext cx="9144000" cy="62035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BB8C695-4DCD-4AFF-A8D0-BBFF6C2A941C}"/>
              </a:ext>
            </a:extLst>
          </p:cNvPr>
          <p:cNvSpPr/>
          <p:nvPr/>
        </p:nvSpPr>
        <p:spPr>
          <a:xfrm>
            <a:off x="432001" y="864000"/>
            <a:ext cx="4592964" cy="1344836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79500" indent="-1079500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Example:	The velocity-time graph shows the movement of an object.</a:t>
            </a:r>
          </a:p>
          <a:p>
            <a:pPr marL="1079500" indent="-1079500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	Use the graph to work out its change of displacement.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4778057" cy="1870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863" indent="-1439863"/>
            <a:endParaRPr lang="en-GB" sz="1600" dirty="0">
              <a:effectLst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75393B-60E3-4D40-AEE0-A8F5BEDBC1F6}"/>
              </a:ext>
            </a:extLst>
          </p:cNvPr>
          <p:cNvSpPr txBox="1"/>
          <p:nvPr/>
        </p:nvSpPr>
        <p:spPr>
          <a:xfrm>
            <a:off x="360000" y="2461862"/>
            <a:ext cx="2230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latin typeface="Verdana" panose="020B0604030504040204" pitchFamily="34" charset="0"/>
                <a:ea typeface="Verdana" panose="020B0604030504040204" pitchFamily="34" charset="0"/>
              </a:rPr>
              <a:t>Model answer: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2F8442-BE69-4A2C-B427-1305D5F4D8B5}"/>
              </a:ext>
            </a:extLst>
          </p:cNvPr>
          <p:cNvSpPr txBox="1"/>
          <p:nvPr/>
        </p:nvSpPr>
        <p:spPr>
          <a:xfrm>
            <a:off x="485875" y="5325653"/>
            <a:ext cx="1867509" cy="44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Work out the total displacement: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DC61D8E7-C0A2-435D-8724-F118D733BD94}"/>
              </a:ext>
            </a:extLst>
          </p:cNvPr>
          <p:cNvSpPr txBox="1">
            <a:spLocks/>
          </p:cNvSpPr>
          <p:nvPr/>
        </p:nvSpPr>
        <p:spPr>
          <a:xfrm>
            <a:off x="92212" y="37168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Calculating displacement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6CE49E-57FF-443C-91D2-5A8015A4DDFC}"/>
              </a:ext>
            </a:extLst>
          </p:cNvPr>
          <p:cNvSpPr txBox="1"/>
          <p:nvPr/>
        </p:nvSpPr>
        <p:spPr>
          <a:xfrm>
            <a:off x="468882" y="2920225"/>
            <a:ext cx="1867509" cy="44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Calculate area of first shape: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8A83A8-E50D-4011-8A0A-9CE711833F9E}"/>
              </a:ext>
            </a:extLst>
          </p:cNvPr>
          <p:cNvSpPr txBox="1"/>
          <p:nvPr/>
        </p:nvSpPr>
        <p:spPr>
          <a:xfrm>
            <a:off x="3861108" y="3187841"/>
            <a:ext cx="3228125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= 1.5 m/s x (4 x 60) s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4210057-3114-41DA-BA1E-337DCCD02AE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" t="1207" r="1222" b="2129"/>
          <a:stretch/>
        </p:blipFill>
        <p:spPr bwMode="auto">
          <a:xfrm>
            <a:off x="5316043" y="863125"/>
            <a:ext cx="3258613" cy="2337276"/>
          </a:xfrm>
          <a:prstGeom prst="rect">
            <a:avLst/>
          </a:prstGeom>
          <a:noFill/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B1354D9-A642-4D01-BBBD-40B9BE966ED9}"/>
              </a:ext>
            </a:extLst>
          </p:cNvPr>
          <p:cNvSpPr txBox="1"/>
          <p:nvPr/>
        </p:nvSpPr>
        <p:spPr>
          <a:xfrm>
            <a:off x="2353384" y="2501687"/>
            <a:ext cx="2945666" cy="259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Divide the graph into regular shapes.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06EADC-A390-438E-8E7B-898C4F8A4D7B}"/>
              </a:ext>
            </a:extLst>
          </p:cNvPr>
          <p:cNvSpPr/>
          <p:nvPr/>
        </p:nvSpPr>
        <p:spPr>
          <a:xfrm>
            <a:off x="5791768" y="1384300"/>
            <a:ext cx="901131" cy="1377010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82A0F32-231A-4E79-8610-AC86A810FCDB}"/>
              </a:ext>
            </a:extLst>
          </p:cNvPr>
          <p:cNvSpPr/>
          <p:nvPr/>
        </p:nvSpPr>
        <p:spPr>
          <a:xfrm rot="5400000">
            <a:off x="6898583" y="1650486"/>
            <a:ext cx="905141" cy="1316507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1F2114-627A-4D59-BE87-627EEB2164FF}"/>
              </a:ext>
            </a:extLst>
          </p:cNvPr>
          <p:cNvSpPr txBox="1"/>
          <p:nvPr/>
        </p:nvSpPr>
        <p:spPr>
          <a:xfrm>
            <a:off x="2579720" y="2919847"/>
            <a:ext cx="5271650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Displacement = 1.5 m/s x 4 minutes </a:t>
            </a:r>
            <a:endParaRPr lang="en-GB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97EA12A-E10C-45B2-9621-3190495DEC94}"/>
              </a:ext>
            </a:extLst>
          </p:cNvPr>
          <p:cNvSpPr txBox="1"/>
          <p:nvPr/>
        </p:nvSpPr>
        <p:spPr>
          <a:xfrm>
            <a:off x="3861108" y="3455835"/>
            <a:ext cx="3228125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= 1.5 m/s x 240 s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894BD91-239C-45AC-9F4D-DCCB6695555C}"/>
              </a:ext>
            </a:extLst>
          </p:cNvPr>
          <p:cNvSpPr txBox="1"/>
          <p:nvPr/>
        </p:nvSpPr>
        <p:spPr>
          <a:xfrm>
            <a:off x="3861108" y="3723828"/>
            <a:ext cx="3228125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= 360 m</a:t>
            </a:r>
            <a:endParaRPr lang="en-GB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5C285AC-F513-4706-8B85-69386EE05AA2}"/>
              </a:ext>
            </a:extLst>
          </p:cNvPr>
          <p:cNvSpPr txBox="1"/>
          <p:nvPr/>
        </p:nvSpPr>
        <p:spPr>
          <a:xfrm>
            <a:off x="468882" y="4150286"/>
            <a:ext cx="1867509" cy="445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en-GB" sz="105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Calculate area of second shape: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ADA6D0-82D8-4C42-96D0-22F2AC7917D2}"/>
              </a:ext>
            </a:extLst>
          </p:cNvPr>
          <p:cNvSpPr txBox="1"/>
          <p:nvPr/>
        </p:nvSpPr>
        <p:spPr>
          <a:xfrm>
            <a:off x="3861108" y="4417902"/>
            <a:ext cx="3228125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= 1 m/s x (6 x 60) s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A41585-8D5B-4568-AC86-2E157BFE9751}"/>
              </a:ext>
            </a:extLst>
          </p:cNvPr>
          <p:cNvSpPr txBox="1"/>
          <p:nvPr/>
        </p:nvSpPr>
        <p:spPr>
          <a:xfrm>
            <a:off x="2579720" y="4149908"/>
            <a:ext cx="5271650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Displacement = 1 m/s x 6 minutes </a:t>
            </a:r>
            <a:endParaRPr lang="en-GB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4BB840A-4046-4C17-B3ED-C5FC6FE152FB}"/>
              </a:ext>
            </a:extLst>
          </p:cNvPr>
          <p:cNvSpPr txBox="1"/>
          <p:nvPr/>
        </p:nvSpPr>
        <p:spPr>
          <a:xfrm>
            <a:off x="3861108" y="4685896"/>
            <a:ext cx="3228125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= 1 m/s x 360 s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6CA75D-3F90-4929-B20D-5A5F5837DFE3}"/>
              </a:ext>
            </a:extLst>
          </p:cNvPr>
          <p:cNvSpPr txBox="1"/>
          <p:nvPr/>
        </p:nvSpPr>
        <p:spPr>
          <a:xfrm>
            <a:off x="3861108" y="4953889"/>
            <a:ext cx="3228125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= 360 m</a:t>
            </a:r>
            <a:endParaRPr lang="en-GB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12F1F48-223D-45E3-82F3-D0BE870C8268}"/>
              </a:ext>
            </a:extLst>
          </p:cNvPr>
          <p:cNvSpPr txBox="1"/>
          <p:nvPr/>
        </p:nvSpPr>
        <p:spPr>
          <a:xfrm>
            <a:off x="2590715" y="5325653"/>
            <a:ext cx="5271650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Change in displacement = 360 m +360 m</a:t>
            </a:r>
            <a:endParaRPr lang="en-GB" sz="1400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26736E2-223C-4C5A-9E86-E4274F063B7E}"/>
              </a:ext>
            </a:extLst>
          </p:cNvPr>
          <p:cNvSpPr txBox="1"/>
          <p:nvPr/>
        </p:nvSpPr>
        <p:spPr>
          <a:xfrm>
            <a:off x="2574232" y="5726344"/>
            <a:ext cx="5271650" cy="31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1400" b="1" u="sng" dirty="0">
                <a:latin typeface="Verdana" panose="020B0604030504040204" pitchFamily="34" charset="0"/>
                <a:ea typeface="Verdana" panose="020B0604030504040204" pitchFamily="34" charset="0"/>
              </a:rPr>
              <a:t>Change in displacement = 720m</a:t>
            </a:r>
            <a:endParaRPr lang="en-GB" sz="1400" b="1" u="sng" baseline="30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3806DE-E3C9-4624-8108-FA25CC5D46B5}"/>
              </a:ext>
            </a:extLst>
          </p:cNvPr>
          <p:cNvSpPr txBox="1"/>
          <p:nvPr/>
        </p:nvSpPr>
        <p:spPr>
          <a:xfrm>
            <a:off x="6634924" y="3330028"/>
            <a:ext cx="2107657" cy="65235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1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Time must be in seconds because velocity is in metres </a:t>
            </a:r>
            <a:r>
              <a:rPr lang="en-GB" sz="11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per second</a:t>
            </a:r>
            <a:endParaRPr lang="en-GB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532BFB9-E98E-49FC-9CB5-06B7B6E75B58}"/>
              </a:ext>
            </a:extLst>
          </p:cNvPr>
          <p:cNvSpPr txBox="1"/>
          <p:nvPr/>
        </p:nvSpPr>
        <p:spPr>
          <a:xfrm>
            <a:off x="6634924" y="5163697"/>
            <a:ext cx="2107657" cy="84536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1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Add displacements because velocity is in the same direction for both shapes.</a:t>
            </a:r>
            <a:endParaRPr lang="en-GB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3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3" grpId="0"/>
      <p:bldP spid="39" grpId="0"/>
      <p:bldP spid="32" grpId="0"/>
      <p:bldP spid="5" grpId="0" animBg="1"/>
      <p:bldP spid="35" grpId="0" animBg="1"/>
      <p:bldP spid="8" grpId="0"/>
      <p:bldP spid="42" grpId="0"/>
      <p:bldP spid="43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 animBg="1"/>
      <p:bldP spid="5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Calculating displacement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0" indent="-358775"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This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velocity-time graph represents Susan’s journey.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C334557-FBA0-4A56-ADA8-C45CA242F1A7}"/>
              </a:ext>
            </a:extLst>
          </p:cNvPr>
          <p:cNvSpPr/>
          <p:nvPr/>
        </p:nvSpPr>
        <p:spPr>
          <a:xfrm>
            <a:off x="432000" y="4244626"/>
            <a:ext cx="8532488" cy="11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5963" lvl="2" indent="-357188">
              <a:lnSpc>
                <a:spcPct val="114000"/>
              </a:lnSpc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How far does Susan walk in the first 4 minutes?</a:t>
            </a:r>
          </a:p>
          <a:p>
            <a:pPr marL="715963" lvl="2" indent="-357188"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How far does Susan walk in the last 6 minutes?</a:t>
            </a:r>
          </a:p>
          <a:p>
            <a:pPr marL="715963" lvl="2" indent="-357188"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Susan’s total displacement from the starting point?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96DA82-4AB1-48B0-9B65-A35FA7DC913A}"/>
              </a:ext>
            </a:extLst>
          </p:cNvPr>
          <p:cNvGrpSpPr/>
          <p:nvPr/>
        </p:nvGrpSpPr>
        <p:grpSpPr>
          <a:xfrm>
            <a:off x="1803233" y="1353374"/>
            <a:ext cx="5501772" cy="2520000"/>
            <a:chOff x="1416230" y="1391028"/>
            <a:chExt cx="5501772" cy="2520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72F178B-547E-4F51-9578-1EC872C8DB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18709" y="1391028"/>
              <a:ext cx="3599293" cy="2520000"/>
            </a:xfrm>
            <a:prstGeom prst="rect">
              <a:avLst/>
            </a:prstGeom>
          </p:spPr>
        </p:pic>
        <p:pic>
          <p:nvPicPr>
            <p:cNvPr id="13" name="Picture 12" descr="Engineering drawing&#10;&#10;Description automatically generated">
              <a:extLst>
                <a:ext uri="{FF2B5EF4-FFF2-40B4-BE49-F238E27FC236}">
                  <a16:creationId xmlns:a16="http://schemas.microsoft.com/office/drawing/2014/main" id="{02DCD521-5DAA-45BA-A528-D4234318B6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05" t="10254" r="46488" b="17969"/>
            <a:stretch/>
          </p:blipFill>
          <p:spPr bwMode="auto">
            <a:xfrm>
              <a:off x="1416230" y="2323940"/>
              <a:ext cx="1575662" cy="110506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3980894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Calculating displacement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lvl="0" indent="-358775">
              <a:defRPr/>
            </a:pPr>
            <a:r>
              <a:rPr lang="en-US" b="1" dirty="0"/>
              <a:t>2.</a:t>
            </a:r>
            <a:r>
              <a:rPr lang="en-US" dirty="0"/>
              <a:t>	This velocity-time graph shows a different walk.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065E1DC-78A1-4EE9-960D-9F0C1665954E}"/>
              </a:ext>
            </a:extLst>
          </p:cNvPr>
          <p:cNvGrpSpPr/>
          <p:nvPr/>
        </p:nvGrpSpPr>
        <p:grpSpPr>
          <a:xfrm>
            <a:off x="1735583" y="1422235"/>
            <a:ext cx="5637071" cy="2520000"/>
            <a:chOff x="1284051" y="1422235"/>
            <a:chExt cx="5637071" cy="2520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1AC5A68-6F13-482F-ACD5-1B16E29DF5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7" t="2387" r="1363" b="2785"/>
            <a:stretch/>
          </p:blipFill>
          <p:spPr bwMode="auto">
            <a:xfrm>
              <a:off x="1284051" y="1422235"/>
              <a:ext cx="3414193" cy="2520000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890A637-F25D-465A-B700-0C1D99624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2588" y="2292643"/>
              <a:ext cx="1668534" cy="1460914"/>
            </a:xfrm>
            <a:prstGeom prst="rect">
              <a:avLst/>
            </a:prstGeom>
          </p:spPr>
        </p:pic>
      </p:grpSp>
      <p:sp>
        <p:nvSpPr>
          <p:cNvPr id="9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97DA4093-F9B8-4187-9869-53D424176E2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9B571A-C65B-492F-BC5C-51AAC13A1447}"/>
              </a:ext>
            </a:extLst>
          </p:cNvPr>
          <p:cNvSpPr/>
          <p:nvPr/>
        </p:nvSpPr>
        <p:spPr>
          <a:xfrm>
            <a:off x="432000" y="4244626"/>
            <a:ext cx="8532488" cy="11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5963" lvl="2" indent="-357188">
              <a:lnSpc>
                <a:spcPct val="114000"/>
              </a:lnSpc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This time, how far does Susan walk in the first 6 minutes?</a:t>
            </a:r>
          </a:p>
          <a:p>
            <a:pPr marL="715963" lvl="2" indent="-357188"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How far does Susan walk in the last 4 minutes?</a:t>
            </a:r>
          </a:p>
          <a:p>
            <a:pPr marL="715963" lvl="2" indent="-357188"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Susan’s total displacement from the starting point?</a:t>
            </a:r>
          </a:p>
        </p:txBody>
      </p:sp>
    </p:spTree>
    <p:extLst>
      <p:ext uri="{BB962C8B-B14F-4D97-AF65-F5344CB8AC3E}">
        <p14:creationId xmlns:p14="http://schemas.microsoft.com/office/powerpoint/2010/main" val="130958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2576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Reading the graph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7705493" cy="10325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defRPr/>
            </a:pPr>
            <a:r>
              <a:rPr lang="en-GB" sz="1800" b="1" dirty="0">
                <a:effectLst/>
                <a:cs typeface="Arial" panose="020B0604020202020204" pitchFamily="34" charset="0"/>
              </a:rPr>
              <a:t>2.</a:t>
            </a:r>
            <a:r>
              <a:rPr lang="en-GB" sz="1800" dirty="0">
                <a:effectLst/>
                <a:cs typeface="Arial" panose="020B0604020202020204" pitchFamily="34" charset="0"/>
              </a:rPr>
              <a:t>	</a:t>
            </a:r>
            <a:r>
              <a:rPr lang="en-US" dirty="0"/>
              <a:t>At what time(s) is the train moving at each velocity?</a:t>
            </a:r>
            <a:endParaRPr lang="en-GB" sz="1800" dirty="0">
              <a:effectLst/>
              <a:cs typeface="Arial" panose="020B0604020202020204" pitchFamily="34" charset="0"/>
            </a:endParaRPr>
          </a:p>
          <a:p>
            <a:pPr marL="363538" marR="0" lvl="0" indent="-3635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800" dirty="0">
                <a:effectLst/>
                <a:cs typeface="Arial" panose="020B0604020202020204" pitchFamily="34" charset="0"/>
              </a:rPr>
              <a:t>	</a:t>
            </a:r>
            <a:r>
              <a:rPr lang="en-GB" sz="1800" b="1" dirty="0">
                <a:effectLst/>
                <a:cs typeface="Arial" panose="020B0604020202020204" pitchFamily="34" charset="0"/>
              </a:rPr>
              <a:t>Answers:</a:t>
            </a:r>
          </a:p>
          <a:p>
            <a:pPr marL="357188">
              <a:lnSpc>
                <a:spcPct val="115000"/>
              </a:lnSpc>
            </a:pPr>
            <a:endParaRPr lang="en-GB" sz="1800" dirty="0">
              <a:effectLst/>
              <a:cs typeface="Arial" panose="020B0604020202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023976B-7DE7-4092-9821-F2601A7AF761}"/>
              </a:ext>
            </a:extLst>
          </p:cNvPr>
          <p:cNvCxnSpPr>
            <a:cxnSpLocks/>
            <a:stCxn id="48" idx="3"/>
            <a:endCxn id="46" idx="1"/>
          </p:cNvCxnSpPr>
          <p:nvPr/>
        </p:nvCxnSpPr>
        <p:spPr>
          <a:xfrm flipV="1">
            <a:off x="6755033" y="2763619"/>
            <a:ext cx="882231" cy="187835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74E80A3-68BA-41EA-9CCA-1B74353541E7}"/>
              </a:ext>
            </a:extLst>
          </p:cNvPr>
          <p:cNvCxnSpPr>
            <a:cxnSpLocks/>
            <a:stCxn id="71" idx="3"/>
            <a:endCxn id="44" idx="1"/>
          </p:cNvCxnSpPr>
          <p:nvPr/>
        </p:nvCxnSpPr>
        <p:spPr>
          <a:xfrm flipV="1">
            <a:off x="6755033" y="1881437"/>
            <a:ext cx="882231" cy="641403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1A6FFF7-3409-43F4-B287-90FB02537388}"/>
              </a:ext>
            </a:extLst>
          </p:cNvPr>
          <p:cNvCxnSpPr>
            <a:cxnSpLocks/>
            <a:stCxn id="49" idx="3"/>
            <a:endCxn id="60" idx="1"/>
          </p:cNvCxnSpPr>
          <p:nvPr/>
        </p:nvCxnSpPr>
        <p:spPr>
          <a:xfrm>
            <a:off x="6755033" y="3385763"/>
            <a:ext cx="882231" cy="2024394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1F988C7-926E-4164-948B-B2090E03DF08}"/>
              </a:ext>
            </a:extLst>
          </p:cNvPr>
          <p:cNvCxnSpPr>
            <a:cxnSpLocks/>
            <a:stCxn id="51" idx="3"/>
            <a:endCxn id="56" idx="1"/>
          </p:cNvCxnSpPr>
          <p:nvPr/>
        </p:nvCxnSpPr>
        <p:spPr>
          <a:xfrm>
            <a:off x="6755033" y="3820072"/>
            <a:ext cx="882231" cy="1148998"/>
          </a:xfrm>
          <a:prstGeom prst="line">
            <a:avLst/>
          </a:prstGeom>
          <a:ln w="254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ACE34AF-0A66-42E5-B4CE-E6653E29B35B}"/>
              </a:ext>
            </a:extLst>
          </p:cNvPr>
          <p:cNvCxnSpPr>
            <a:cxnSpLocks/>
            <a:stCxn id="52" idx="3"/>
            <a:endCxn id="55" idx="1"/>
          </p:cNvCxnSpPr>
          <p:nvPr/>
        </p:nvCxnSpPr>
        <p:spPr>
          <a:xfrm>
            <a:off x="6755033" y="4254380"/>
            <a:ext cx="882231" cy="273603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D65D35E-2F96-4A3F-8AC8-37CDB4B2B82D}"/>
              </a:ext>
            </a:extLst>
          </p:cNvPr>
          <p:cNvCxnSpPr>
            <a:cxnSpLocks/>
            <a:stCxn id="53" idx="3"/>
            <a:endCxn id="45" idx="1"/>
          </p:cNvCxnSpPr>
          <p:nvPr/>
        </p:nvCxnSpPr>
        <p:spPr>
          <a:xfrm flipV="1">
            <a:off x="6755033" y="2322529"/>
            <a:ext cx="882231" cy="2366159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6852F4C-7384-44E5-B697-81C95E510E4A}"/>
              </a:ext>
            </a:extLst>
          </p:cNvPr>
          <p:cNvCxnSpPr>
            <a:cxnSpLocks/>
            <a:stCxn id="69" idx="3"/>
            <a:endCxn id="64" idx="1"/>
          </p:cNvCxnSpPr>
          <p:nvPr/>
        </p:nvCxnSpPr>
        <p:spPr>
          <a:xfrm>
            <a:off x="6755033" y="5124842"/>
            <a:ext cx="882231" cy="726402"/>
          </a:xfrm>
          <a:prstGeom prst="line">
            <a:avLst/>
          </a:prstGeom>
          <a:ln w="25400" cap="rnd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BF24EA7-9F39-42CC-9AB4-8374CDC1FE8B}"/>
              </a:ext>
            </a:extLst>
          </p:cNvPr>
          <p:cNvGrpSpPr/>
          <p:nvPr/>
        </p:nvGrpSpPr>
        <p:grpSpPr>
          <a:xfrm>
            <a:off x="432000" y="1708259"/>
            <a:ext cx="8280000" cy="4316162"/>
            <a:chOff x="432000" y="1708259"/>
            <a:chExt cx="8280000" cy="431616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CDE70FC-66B3-4854-B806-40396358E254}"/>
                </a:ext>
              </a:extLst>
            </p:cNvPr>
            <p:cNvGrpSpPr/>
            <p:nvPr/>
          </p:nvGrpSpPr>
          <p:grpSpPr>
            <a:xfrm>
              <a:off x="432000" y="1924091"/>
              <a:ext cx="5215038" cy="3714936"/>
              <a:chOff x="432000" y="1924091"/>
              <a:chExt cx="5215038" cy="3714936"/>
            </a:xfrm>
          </p:grpSpPr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0771A800-EBD3-4805-AFEC-FA5AC25BBB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00" y="2166374"/>
                <a:ext cx="4696054" cy="3210375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</p:pic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257DD182-5E97-4F3D-8D9F-5EA5A2429409}"/>
                  </a:ext>
                </a:extLst>
              </p:cNvPr>
              <p:cNvSpPr/>
              <p:nvPr/>
            </p:nvSpPr>
            <p:spPr>
              <a:xfrm>
                <a:off x="4567687" y="1924091"/>
                <a:ext cx="1079351" cy="3714936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TextBox 26">
              <a:extLst>
                <a:ext uri="{FF2B5EF4-FFF2-40B4-BE49-F238E27FC236}">
                  <a16:creationId xmlns:a16="http://schemas.microsoft.com/office/drawing/2014/main" id="{9B325107-19AB-42A8-A95F-BCE327BDC417}"/>
                </a:ext>
              </a:extLst>
            </p:cNvPr>
            <p:cNvSpPr txBox="1"/>
            <p:nvPr/>
          </p:nvSpPr>
          <p:spPr>
            <a:xfrm>
              <a:off x="7637264" y="1708259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 0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26">
              <a:extLst>
                <a:ext uri="{FF2B5EF4-FFF2-40B4-BE49-F238E27FC236}">
                  <a16:creationId xmlns:a16="http://schemas.microsoft.com/office/drawing/2014/main" id="{218C0409-5ABC-4F48-B70A-7F01B3BDB811}"/>
                </a:ext>
              </a:extLst>
            </p:cNvPr>
            <p:cNvSpPr txBox="1"/>
            <p:nvPr/>
          </p:nvSpPr>
          <p:spPr>
            <a:xfrm>
              <a:off x="7637264" y="2149351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28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26">
              <a:extLst>
                <a:ext uri="{FF2B5EF4-FFF2-40B4-BE49-F238E27FC236}">
                  <a16:creationId xmlns:a16="http://schemas.microsoft.com/office/drawing/2014/main" id="{ACD1A358-4033-486B-9AAE-57436632D9F9}"/>
                </a:ext>
              </a:extLst>
            </p:cNvPr>
            <p:cNvSpPr txBox="1"/>
            <p:nvPr/>
          </p:nvSpPr>
          <p:spPr>
            <a:xfrm>
              <a:off x="7637264" y="2590441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12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26">
              <a:extLst>
                <a:ext uri="{FF2B5EF4-FFF2-40B4-BE49-F238E27FC236}">
                  <a16:creationId xmlns:a16="http://schemas.microsoft.com/office/drawing/2014/main" id="{3FB4BCC7-0927-4AD5-B9A4-9D8CC9F6B6D7}"/>
                </a:ext>
              </a:extLst>
            </p:cNvPr>
            <p:cNvSpPr txBox="1"/>
            <p:nvPr/>
          </p:nvSpPr>
          <p:spPr>
            <a:xfrm>
              <a:off x="4769301" y="2778276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 m/s to the right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26">
              <a:extLst>
                <a:ext uri="{FF2B5EF4-FFF2-40B4-BE49-F238E27FC236}">
                  <a16:creationId xmlns:a16="http://schemas.microsoft.com/office/drawing/2014/main" id="{C53D6E6A-7586-4554-AE68-23FC913A8F86}"/>
                </a:ext>
              </a:extLst>
            </p:cNvPr>
            <p:cNvSpPr txBox="1"/>
            <p:nvPr/>
          </p:nvSpPr>
          <p:spPr>
            <a:xfrm>
              <a:off x="4769301" y="3212585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 m/s to the right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26">
              <a:extLst>
                <a:ext uri="{FF2B5EF4-FFF2-40B4-BE49-F238E27FC236}">
                  <a16:creationId xmlns:a16="http://schemas.microsoft.com/office/drawing/2014/main" id="{26E246AA-A581-4AC8-95C1-6DE8E8DFAFF6}"/>
                </a:ext>
              </a:extLst>
            </p:cNvPr>
            <p:cNvSpPr txBox="1"/>
            <p:nvPr/>
          </p:nvSpPr>
          <p:spPr>
            <a:xfrm>
              <a:off x="4769301" y="3646894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0 m/s</a:t>
              </a:r>
              <a:endParaRPr lang="en-GB" sz="105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26">
              <a:extLst>
                <a:ext uri="{FF2B5EF4-FFF2-40B4-BE49-F238E27FC236}">
                  <a16:creationId xmlns:a16="http://schemas.microsoft.com/office/drawing/2014/main" id="{9759FF5F-468F-4151-B28A-9CE1774C9F34}"/>
                </a:ext>
              </a:extLst>
            </p:cNvPr>
            <p:cNvSpPr txBox="1"/>
            <p:nvPr/>
          </p:nvSpPr>
          <p:spPr>
            <a:xfrm>
              <a:off x="4769301" y="4081202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 m/s to the left</a:t>
              </a:r>
              <a:endParaRPr lang="en-GB" sz="105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26">
              <a:extLst>
                <a:ext uri="{FF2B5EF4-FFF2-40B4-BE49-F238E27FC236}">
                  <a16:creationId xmlns:a16="http://schemas.microsoft.com/office/drawing/2014/main" id="{433B2D19-8240-4DE7-A73B-6C62AE482C31}"/>
                </a:ext>
              </a:extLst>
            </p:cNvPr>
            <p:cNvSpPr txBox="1"/>
            <p:nvPr/>
          </p:nvSpPr>
          <p:spPr>
            <a:xfrm>
              <a:off x="4769301" y="4515510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 m/s to the left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26">
              <a:extLst>
                <a:ext uri="{FF2B5EF4-FFF2-40B4-BE49-F238E27FC236}">
                  <a16:creationId xmlns:a16="http://schemas.microsoft.com/office/drawing/2014/main" id="{84D95BC2-669C-4A04-8EC3-96926E5066B1}"/>
                </a:ext>
              </a:extLst>
            </p:cNvPr>
            <p:cNvSpPr txBox="1"/>
            <p:nvPr/>
          </p:nvSpPr>
          <p:spPr>
            <a:xfrm>
              <a:off x="7637264" y="3913714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15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26">
              <a:extLst>
                <a:ext uri="{FF2B5EF4-FFF2-40B4-BE49-F238E27FC236}">
                  <a16:creationId xmlns:a16="http://schemas.microsoft.com/office/drawing/2014/main" id="{CB80350A-1A14-4461-9F42-D0BB9BB96E6F}"/>
                </a:ext>
              </a:extLst>
            </p:cNvPr>
            <p:cNvSpPr txBox="1"/>
            <p:nvPr/>
          </p:nvSpPr>
          <p:spPr>
            <a:xfrm>
              <a:off x="7637264" y="4354805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24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26">
              <a:extLst>
                <a:ext uri="{FF2B5EF4-FFF2-40B4-BE49-F238E27FC236}">
                  <a16:creationId xmlns:a16="http://schemas.microsoft.com/office/drawing/2014/main" id="{68810ADC-681B-4AAD-A845-57B99C85BF95}"/>
                </a:ext>
              </a:extLst>
            </p:cNvPr>
            <p:cNvSpPr txBox="1"/>
            <p:nvPr/>
          </p:nvSpPr>
          <p:spPr>
            <a:xfrm>
              <a:off x="7637264" y="4795892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50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26">
              <a:extLst>
                <a:ext uri="{FF2B5EF4-FFF2-40B4-BE49-F238E27FC236}">
                  <a16:creationId xmlns:a16="http://schemas.microsoft.com/office/drawing/2014/main" id="{B2D5BAAF-5F3C-464C-A643-46A8B901B5C5}"/>
                </a:ext>
              </a:extLst>
            </p:cNvPr>
            <p:cNvSpPr txBox="1"/>
            <p:nvPr/>
          </p:nvSpPr>
          <p:spPr>
            <a:xfrm>
              <a:off x="7625441" y="3472622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25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26">
              <a:extLst>
                <a:ext uri="{FF2B5EF4-FFF2-40B4-BE49-F238E27FC236}">
                  <a16:creationId xmlns:a16="http://schemas.microsoft.com/office/drawing/2014/main" id="{9CB5C776-B5F5-4ED9-A66D-39DCD99A4205}"/>
                </a:ext>
              </a:extLst>
            </p:cNvPr>
            <p:cNvSpPr txBox="1"/>
            <p:nvPr/>
          </p:nvSpPr>
          <p:spPr>
            <a:xfrm>
              <a:off x="7637264" y="3031532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36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26">
              <a:extLst>
                <a:ext uri="{FF2B5EF4-FFF2-40B4-BE49-F238E27FC236}">
                  <a16:creationId xmlns:a16="http://schemas.microsoft.com/office/drawing/2014/main" id="{0F693914-DC4C-4EDE-AA72-13E0B7B53A6E}"/>
                </a:ext>
              </a:extLst>
            </p:cNvPr>
            <p:cNvSpPr txBox="1"/>
            <p:nvPr/>
          </p:nvSpPr>
          <p:spPr>
            <a:xfrm>
              <a:off x="7637264" y="5236979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16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26">
              <a:extLst>
                <a:ext uri="{FF2B5EF4-FFF2-40B4-BE49-F238E27FC236}">
                  <a16:creationId xmlns:a16="http://schemas.microsoft.com/office/drawing/2014/main" id="{B65B7162-43A4-406F-B49F-0F032F9B22D2}"/>
                </a:ext>
              </a:extLst>
            </p:cNvPr>
            <p:cNvSpPr txBox="1"/>
            <p:nvPr/>
          </p:nvSpPr>
          <p:spPr>
            <a:xfrm>
              <a:off x="7637264" y="5678066"/>
              <a:ext cx="1074736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GB" sz="1400" kern="12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44 s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26">
              <a:extLst>
                <a:ext uri="{FF2B5EF4-FFF2-40B4-BE49-F238E27FC236}">
                  <a16:creationId xmlns:a16="http://schemas.microsoft.com/office/drawing/2014/main" id="{B74E8FEE-DAEC-4F81-B9B1-7307FDD2CCBE}"/>
                </a:ext>
              </a:extLst>
            </p:cNvPr>
            <p:cNvSpPr txBox="1"/>
            <p:nvPr/>
          </p:nvSpPr>
          <p:spPr>
            <a:xfrm>
              <a:off x="4769301" y="4951664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6 m/s to the left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26">
              <a:extLst>
                <a:ext uri="{FF2B5EF4-FFF2-40B4-BE49-F238E27FC236}">
                  <a16:creationId xmlns:a16="http://schemas.microsoft.com/office/drawing/2014/main" id="{760383EE-57F2-44B7-828B-121731ED17D9}"/>
                </a:ext>
              </a:extLst>
            </p:cNvPr>
            <p:cNvSpPr txBox="1"/>
            <p:nvPr/>
          </p:nvSpPr>
          <p:spPr>
            <a:xfrm>
              <a:off x="4769301" y="2349662"/>
              <a:ext cx="1985732" cy="346355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>
                <a:tabLst>
                  <a:tab pos="2865755" algn="ctr"/>
                  <a:tab pos="5731510" algn="r"/>
                </a:tabLst>
              </a:pPr>
              <a:r>
                <a:rPr lang="en-US" sz="1400" dirty="0">
                  <a:solidFill>
                    <a:schemeClr val="tx2">
                      <a:lumMod val="50000"/>
                    </a:schemeClr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 pitchFamily="34" charset="0"/>
                </a:rPr>
                <a:t>6 m/s to the right</a:t>
              </a:r>
              <a:endParaRPr lang="en-GB" sz="1050" dirty="0">
                <a:solidFill>
                  <a:schemeClr val="tx2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2B607969-A6F3-45F3-BB10-925E5CF3D83C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33467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2ABD11-DE4E-469D-A25D-7F2249374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8112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Telling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5"/>
            <a:ext cx="8190088" cy="601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This graph shows part of Sammy’s journey to the shops.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39F6AFC-1091-4CB4-A868-AFCAFCBD3B6F}"/>
              </a:ext>
            </a:extLst>
          </p:cNvPr>
          <p:cNvGrpSpPr/>
          <p:nvPr/>
        </p:nvGrpSpPr>
        <p:grpSpPr>
          <a:xfrm>
            <a:off x="1541470" y="1643688"/>
            <a:ext cx="6061060" cy="3570624"/>
            <a:chOff x="1496514" y="1464900"/>
            <a:chExt cx="6061060" cy="3570624"/>
          </a:xfrm>
        </p:grpSpPr>
        <p:pic>
          <p:nvPicPr>
            <p:cNvPr id="7" name="Picture 6" descr="Chart, line chart&#10;&#10;Description automatically generated">
              <a:extLst>
                <a:ext uri="{FF2B5EF4-FFF2-40B4-BE49-F238E27FC236}">
                  <a16:creationId xmlns:a16="http://schemas.microsoft.com/office/drawing/2014/main" id="{ECB0F134-45AD-4C51-A077-EEDEDA8B68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6" t="1890" r="1942" b="3057"/>
            <a:stretch/>
          </p:blipFill>
          <p:spPr>
            <a:xfrm>
              <a:off x="1496514" y="1464900"/>
              <a:ext cx="6061060" cy="3570624"/>
            </a:xfrm>
            <a:prstGeom prst="rect">
              <a:avLst/>
            </a:prstGeom>
          </p:spPr>
        </p:pic>
        <p:pic>
          <p:nvPicPr>
            <p:cNvPr id="8" name="Picture 7" descr="Engineering drawing&#10;&#10;Description automatically generated">
              <a:extLst>
                <a:ext uri="{FF2B5EF4-FFF2-40B4-BE49-F238E27FC236}">
                  <a16:creationId xmlns:a16="http://schemas.microsoft.com/office/drawing/2014/main" id="{03236297-F439-4366-AEE1-740F2023F0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13" t="10505" r="46543" b="18258"/>
            <a:stretch/>
          </p:blipFill>
          <p:spPr bwMode="auto">
            <a:xfrm>
              <a:off x="3424344" y="2596514"/>
              <a:ext cx="2295312" cy="166497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37308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438FE-32C4-4047-A14C-08FDD2B96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Telling the story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2000" y="863126"/>
            <a:ext cx="8248650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indent="-354013">
              <a:defRPr/>
            </a:pPr>
            <a:r>
              <a:rPr lang="en-GB" sz="1800" b="1" dirty="0">
                <a:effectLst/>
                <a:cs typeface="Arial" panose="020B0604020202020204" pitchFamily="34" charset="0"/>
              </a:rPr>
              <a:t>1.</a:t>
            </a:r>
            <a:r>
              <a:rPr lang="en-GB" sz="1800" dirty="0">
                <a:effectLst/>
                <a:cs typeface="Arial" panose="020B0604020202020204" pitchFamily="34" charset="0"/>
              </a:rPr>
              <a:t>	What is the best description of Sammy’s journey?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up a hill, along the level, and then down a steeper hill.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walks at a steady speed, stops for a bit, and then returns home at a steady speed, faster than before.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gradually speeds up, walks at a steady speed, and then slows down quickly.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Sammy gradually speeds up, stops for a bit, then returns home, slowing down on the way.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DC9633-64DD-4DF3-81FB-B69FC05E2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410" y="1296622"/>
            <a:ext cx="3807416" cy="224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3335</TotalTime>
  <Words>7454</Words>
  <Application>Microsoft Office PowerPoint</Application>
  <PresentationFormat>On-screen Show (4:3)</PresentationFormat>
  <Paragraphs>1020</Paragraphs>
  <Slides>63</Slides>
  <Notes>61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Arial</vt:lpstr>
      <vt:lpstr>Arial Black</vt:lpstr>
      <vt:lpstr>Calibri</vt:lpstr>
      <vt:lpstr>Calibri Light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Simon.Carson</dc:creator>
  <cp:lastModifiedBy>Peter Fairhurst</cp:lastModifiedBy>
  <cp:revision>313</cp:revision>
  <dcterms:created xsi:type="dcterms:W3CDTF">2021-09-10T16:37:06Z</dcterms:created>
  <dcterms:modified xsi:type="dcterms:W3CDTF">2022-01-10T14:28:20Z</dcterms:modified>
</cp:coreProperties>
</file>